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7.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6" r:id="rId2"/>
  </p:sldMasterIdLst>
  <p:notesMasterIdLst>
    <p:notesMasterId r:id="rId21"/>
  </p:notesMasterIdLst>
  <p:sldIdLst>
    <p:sldId id="257" r:id="rId3"/>
    <p:sldId id="294" r:id="rId4"/>
    <p:sldId id="295" r:id="rId5"/>
    <p:sldId id="262" r:id="rId6"/>
    <p:sldId id="297" r:id="rId7"/>
    <p:sldId id="298" r:id="rId8"/>
    <p:sldId id="299" r:id="rId9"/>
    <p:sldId id="265" r:id="rId10"/>
    <p:sldId id="266" r:id="rId11"/>
    <p:sldId id="288" r:id="rId12"/>
    <p:sldId id="305" r:id="rId13"/>
    <p:sldId id="301" r:id="rId14"/>
    <p:sldId id="303" r:id="rId15"/>
    <p:sldId id="304" r:id="rId16"/>
    <p:sldId id="296" r:id="rId17"/>
    <p:sldId id="291" r:id="rId18"/>
    <p:sldId id="300" r:id="rId19"/>
    <p:sldId id="29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756" y="108"/>
      </p:cViewPr>
      <p:guideLst/>
    </p:cSldViewPr>
  </p:slideViewPr>
  <p:notesTextViewPr>
    <p:cViewPr>
      <p:scale>
        <a:sx n="1" d="1"/>
        <a:sy n="1" d="1"/>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barnesm\Documents\Expenditure%20Categories\Military%20Expenditure%20charts%20spreadsheet.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l">
              <a:defRPr sz="1400">
                <a:latin typeface="Cambria"/>
                <a:cs typeface="Cambria"/>
              </a:defRPr>
            </a:pPr>
            <a:r>
              <a:rPr lang="en-US" sz="1400" dirty="0">
                <a:latin typeface="Cambria"/>
                <a:cs typeface="Cambria"/>
              </a:rPr>
              <a:t>Total Budget by Fiscal Year and Means of Finance</a:t>
            </a:r>
          </a:p>
          <a:p>
            <a:pPr algn="l">
              <a:defRPr sz="1400">
                <a:latin typeface="Cambria"/>
                <a:cs typeface="Cambria"/>
              </a:defRPr>
            </a:pPr>
            <a:r>
              <a:rPr lang="en-US" sz="1400" dirty="0">
                <a:latin typeface="Cambria"/>
                <a:cs typeface="Cambria"/>
              </a:rPr>
              <a:t> (in $ millions)</a:t>
            </a:r>
          </a:p>
        </c:rich>
      </c:tx>
      <c:layout>
        <c:manualLayout>
          <c:xMode val="edge"/>
          <c:yMode val="edge"/>
          <c:x val="0.10210372381759203"/>
          <c:y val="1.8888525536784703E-2"/>
        </c:manualLayout>
      </c:layout>
      <c:overlay val="0"/>
    </c:title>
    <c:autoTitleDeleted val="0"/>
    <c:plotArea>
      <c:layout>
        <c:manualLayout>
          <c:layoutTarget val="inner"/>
          <c:xMode val="edge"/>
          <c:yMode val="edge"/>
          <c:x val="0.1023945431299252"/>
          <c:y val="0.12944963575834428"/>
          <c:w val="0.82309559087776618"/>
          <c:h val="0.65518290171998983"/>
        </c:manualLayout>
      </c:layout>
      <c:barChart>
        <c:barDir val="col"/>
        <c:grouping val="stacked"/>
        <c:varyColors val="0"/>
        <c:ser>
          <c:idx val="0"/>
          <c:order val="0"/>
          <c:tx>
            <c:strRef>
              <c:f>Sheet1!$A$2</c:f>
              <c:strCache>
                <c:ptCount val="1"/>
                <c:pt idx="0">
                  <c:v>FED</c:v>
                </c:pt>
              </c:strCache>
            </c:strRef>
          </c:tx>
          <c:spPr>
            <a:solidFill>
              <a:schemeClr val="bg2">
                <a:lumMod val="50000"/>
              </a:schemeClr>
            </a:solidFill>
          </c:spPr>
          <c:invertIfNegative val="0"/>
          <c:cat>
            <c:strRef>
              <c:f>Sheet1!$B$1:$K$1</c:f>
              <c:strCache>
                <c:ptCount val="10"/>
                <c:pt idx="0">
                  <c:v>FY15 Actual</c:v>
                </c:pt>
                <c:pt idx="1">
                  <c:v>FY16 Actual</c:v>
                </c:pt>
                <c:pt idx="2">
                  <c:v>FY17 Actual</c:v>
                </c:pt>
                <c:pt idx="3">
                  <c:v>FY18 Actual</c:v>
                </c:pt>
                <c:pt idx="4">
                  <c:v>FY19 Actual</c:v>
                </c:pt>
                <c:pt idx="5">
                  <c:v>FY20 Actual</c:v>
                </c:pt>
                <c:pt idx="6">
                  <c:v>FY21 Actual</c:v>
                </c:pt>
                <c:pt idx="7">
                  <c:v>FY22 Enacted</c:v>
                </c:pt>
                <c:pt idx="8">
                  <c:v>FY22 as of 12-1-21</c:v>
                </c:pt>
                <c:pt idx="9">
                  <c:v>FY23 Recommended</c:v>
                </c:pt>
              </c:strCache>
            </c:strRef>
          </c:cat>
          <c:val>
            <c:numRef>
              <c:f>Sheet1!$B$2:$K$2</c:f>
              <c:numCache>
                <c:formatCode>_("$"* #,##0_);_("$"* \(#,##0\);_("$"* "-"??_);_(@_)</c:formatCode>
                <c:ptCount val="10"/>
                <c:pt idx="0">
                  <c:v>17043424</c:v>
                </c:pt>
                <c:pt idx="1">
                  <c:v>18005467</c:v>
                </c:pt>
                <c:pt idx="2">
                  <c:v>16420089</c:v>
                </c:pt>
                <c:pt idx="3">
                  <c:v>16627814</c:v>
                </c:pt>
                <c:pt idx="4">
                  <c:v>15212769</c:v>
                </c:pt>
                <c:pt idx="5">
                  <c:v>16312783</c:v>
                </c:pt>
                <c:pt idx="6">
                  <c:v>16575815</c:v>
                </c:pt>
                <c:pt idx="7">
                  <c:v>19234301</c:v>
                </c:pt>
                <c:pt idx="8">
                  <c:v>19234301</c:v>
                </c:pt>
                <c:pt idx="9">
                  <c:v>19234301</c:v>
                </c:pt>
              </c:numCache>
            </c:numRef>
          </c:val>
          <c:extLst>
            <c:ext xmlns:c16="http://schemas.microsoft.com/office/drawing/2014/chart" uri="{C3380CC4-5D6E-409C-BE32-E72D297353CC}">
              <c16:uniqueId val="{00000000-3252-4341-B243-72A6D0FC595B}"/>
            </c:ext>
          </c:extLst>
        </c:ser>
        <c:ser>
          <c:idx val="1"/>
          <c:order val="1"/>
          <c:tx>
            <c:strRef>
              <c:f>Sheet1!$A$3</c:f>
              <c:strCache>
                <c:ptCount val="1"/>
                <c:pt idx="0">
                  <c:v>STAT DED</c:v>
                </c:pt>
              </c:strCache>
            </c:strRef>
          </c:tx>
          <c:spPr>
            <a:solidFill>
              <a:schemeClr val="tx2">
                <a:lumMod val="50000"/>
              </a:schemeClr>
            </a:solidFill>
          </c:spPr>
          <c:invertIfNegative val="0"/>
          <c:cat>
            <c:strRef>
              <c:f>Sheet1!$B$1:$K$1</c:f>
              <c:strCache>
                <c:ptCount val="10"/>
                <c:pt idx="0">
                  <c:v>FY15 Actual</c:v>
                </c:pt>
                <c:pt idx="1">
                  <c:v>FY16 Actual</c:v>
                </c:pt>
                <c:pt idx="2">
                  <c:v>FY17 Actual</c:v>
                </c:pt>
                <c:pt idx="3">
                  <c:v>FY18 Actual</c:v>
                </c:pt>
                <c:pt idx="4">
                  <c:v>FY19 Actual</c:v>
                </c:pt>
                <c:pt idx="5">
                  <c:v>FY20 Actual</c:v>
                </c:pt>
                <c:pt idx="6">
                  <c:v>FY21 Actual</c:v>
                </c:pt>
                <c:pt idx="7">
                  <c:v>FY22 Enacted</c:v>
                </c:pt>
                <c:pt idx="8">
                  <c:v>FY22 as of 12-1-21</c:v>
                </c:pt>
                <c:pt idx="9">
                  <c:v>FY23 Recommended</c:v>
                </c:pt>
              </c:strCache>
            </c:strRef>
          </c:cat>
          <c:val>
            <c:numRef>
              <c:f>Sheet1!$B$3:$K$3</c:f>
              <c:numCache>
                <c:formatCode>_("$"* #,##0_);_("$"* \(#,##0\);_("$"* "-"??_);_(@_)</c:formatCode>
                <c:ptCount val="10"/>
                <c:pt idx="0">
                  <c:v>86717126</c:v>
                </c:pt>
                <c:pt idx="1">
                  <c:v>82735557</c:v>
                </c:pt>
                <c:pt idx="2">
                  <c:v>86418508</c:v>
                </c:pt>
                <c:pt idx="3">
                  <c:v>93177114</c:v>
                </c:pt>
                <c:pt idx="4">
                  <c:v>99953114</c:v>
                </c:pt>
                <c:pt idx="5">
                  <c:v>32648120</c:v>
                </c:pt>
                <c:pt idx="6">
                  <c:v>36117844</c:v>
                </c:pt>
                <c:pt idx="7">
                  <c:v>38422956</c:v>
                </c:pt>
                <c:pt idx="8">
                  <c:v>39382781</c:v>
                </c:pt>
                <c:pt idx="9">
                  <c:v>9649471</c:v>
                </c:pt>
              </c:numCache>
            </c:numRef>
          </c:val>
          <c:extLst>
            <c:ext xmlns:c16="http://schemas.microsoft.com/office/drawing/2014/chart" uri="{C3380CC4-5D6E-409C-BE32-E72D297353CC}">
              <c16:uniqueId val="{00000001-3252-4341-B243-72A6D0FC595B}"/>
            </c:ext>
          </c:extLst>
        </c:ser>
        <c:ser>
          <c:idx val="2"/>
          <c:order val="2"/>
          <c:tx>
            <c:strRef>
              <c:f>Sheet1!$A$4</c:f>
              <c:strCache>
                <c:ptCount val="1"/>
                <c:pt idx="0">
                  <c:v>FSGR</c:v>
                </c:pt>
              </c:strCache>
            </c:strRef>
          </c:tx>
          <c:spPr>
            <a:solidFill>
              <a:schemeClr val="accent3"/>
            </a:solidFill>
          </c:spPr>
          <c:invertIfNegative val="0"/>
          <c:cat>
            <c:strRef>
              <c:f>Sheet1!$B$1:$K$1</c:f>
              <c:strCache>
                <c:ptCount val="10"/>
                <c:pt idx="0">
                  <c:v>FY15 Actual</c:v>
                </c:pt>
                <c:pt idx="1">
                  <c:v>FY16 Actual</c:v>
                </c:pt>
                <c:pt idx="2">
                  <c:v>FY17 Actual</c:v>
                </c:pt>
                <c:pt idx="3">
                  <c:v>FY18 Actual</c:v>
                </c:pt>
                <c:pt idx="4">
                  <c:v>FY19 Actual</c:v>
                </c:pt>
                <c:pt idx="5">
                  <c:v>FY20 Actual</c:v>
                </c:pt>
                <c:pt idx="6">
                  <c:v>FY21 Actual</c:v>
                </c:pt>
                <c:pt idx="7">
                  <c:v>FY22 Enacted</c:v>
                </c:pt>
                <c:pt idx="8">
                  <c:v>FY22 as of 12-1-21</c:v>
                </c:pt>
                <c:pt idx="9">
                  <c:v>FY23 Recommended</c:v>
                </c:pt>
              </c:strCache>
            </c:strRef>
          </c:cat>
          <c:val>
            <c:numRef>
              <c:f>Sheet1!$B$4:$K$4</c:f>
              <c:numCache>
                <c:formatCode>_("$"* #,##0_);_("$"* \(#,##0\);_("$"* "-"??_);_(@_)</c:formatCode>
                <c:ptCount val="10"/>
                <c:pt idx="0">
                  <c:v>20515</c:v>
                </c:pt>
                <c:pt idx="1">
                  <c:v>23126</c:v>
                </c:pt>
                <c:pt idx="2">
                  <c:v>20414</c:v>
                </c:pt>
                <c:pt idx="3">
                  <c:v>19242</c:v>
                </c:pt>
                <c:pt idx="4">
                  <c:v>20080</c:v>
                </c:pt>
                <c:pt idx="5">
                  <c:v>73386764</c:v>
                </c:pt>
                <c:pt idx="6">
                  <c:v>72393734</c:v>
                </c:pt>
                <c:pt idx="7">
                  <c:v>75072092</c:v>
                </c:pt>
                <c:pt idx="8">
                  <c:v>79308852</c:v>
                </c:pt>
                <c:pt idx="9">
                  <c:v>106804064</c:v>
                </c:pt>
              </c:numCache>
            </c:numRef>
          </c:val>
          <c:extLst>
            <c:ext xmlns:c16="http://schemas.microsoft.com/office/drawing/2014/chart" uri="{C3380CC4-5D6E-409C-BE32-E72D297353CC}">
              <c16:uniqueId val="{00000002-3252-4341-B243-72A6D0FC595B}"/>
            </c:ext>
          </c:extLst>
        </c:ser>
        <c:ser>
          <c:idx val="3"/>
          <c:order val="3"/>
          <c:tx>
            <c:strRef>
              <c:f>Sheet1!$A$5</c:f>
              <c:strCache>
                <c:ptCount val="1"/>
                <c:pt idx="0">
                  <c:v>IAT</c:v>
                </c:pt>
              </c:strCache>
            </c:strRef>
          </c:tx>
          <c:spPr>
            <a:solidFill>
              <a:srgbClr val="800000"/>
            </a:solidFill>
          </c:spPr>
          <c:invertIfNegative val="0"/>
          <c:cat>
            <c:strRef>
              <c:f>Sheet1!$B$1:$K$1</c:f>
              <c:strCache>
                <c:ptCount val="10"/>
                <c:pt idx="0">
                  <c:v>FY15 Actual</c:v>
                </c:pt>
                <c:pt idx="1">
                  <c:v>FY16 Actual</c:v>
                </c:pt>
                <c:pt idx="2">
                  <c:v>FY17 Actual</c:v>
                </c:pt>
                <c:pt idx="3">
                  <c:v>FY18 Actual</c:v>
                </c:pt>
                <c:pt idx="4">
                  <c:v>FY19 Actual</c:v>
                </c:pt>
                <c:pt idx="5">
                  <c:v>FY20 Actual</c:v>
                </c:pt>
                <c:pt idx="6">
                  <c:v>FY21 Actual</c:v>
                </c:pt>
                <c:pt idx="7">
                  <c:v>FY22 Enacted</c:v>
                </c:pt>
                <c:pt idx="8">
                  <c:v>FY22 as of 12-1-21</c:v>
                </c:pt>
                <c:pt idx="9">
                  <c:v>FY23 Recommended</c:v>
                </c:pt>
              </c:strCache>
            </c:strRef>
          </c:cat>
          <c:val>
            <c:numRef>
              <c:f>Sheet1!$B$5:$K$5</c:f>
              <c:numCache>
                <c:formatCode>_("$"* #,##0_);_("$"* \(#,##0\);_("$"* "-"??_);_(@_)</c:formatCode>
                <c:ptCount val="10"/>
                <c:pt idx="0">
                  <c:v>212160</c:v>
                </c:pt>
                <c:pt idx="1">
                  <c:v>327558</c:v>
                </c:pt>
                <c:pt idx="2">
                  <c:v>212757</c:v>
                </c:pt>
                <c:pt idx="3">
                  <c:v>240882</c:v>
                </c:pt>
                <c:pt idx="4">
                  <c:v>35773</c:v>
                </c:pt>
                <c:pt idx="5">
                  <c:v>20572</c:v>
                </c:pt>
                <c:pt idx="6">
                  <c:v>168929</c:v>
                </c:pt>
                <c:pt idx="7">
                  <c:v>3233983</c:v>
                </c:pt>
                <c:pt idx="8">
                  <c:v>3314669</c:v>
                </c:pt>
                <c:pt idx="9">
                  <c:v>4499419</c:v>
                </c:pt>
              </c:numCache>
            </c:numRef>
          </c:val>
          <c:extLst>
            <c:ext xmlns:c16="http://schemas.microsoft.com/office/drawing/2014/chart" uri="{C3380CC4-5D6E-409C-BE32-E72D297353CC}">
              <c16:uniqueId val="{00000003-3252-4341-B243-72A6D0FC595B}"/>
            </c:ext>
          </c:extLst>
        </c:ser>
        <c:ser>
          <c:idx val="4"/>
          <c:order val="4"/>
          <c:tx>
            <c:strRef>
              <c:f>Sheet1!$A$6</c:f>
              <c:strCache>
                <c:ptCount val="1"/>
                <c:pt idx="0">
                  <c:v>SGF</c:v>
                </c:pt>
              </c:strCache>
            </c:strRef>
          </c:tx>
          <c:spPr>
            <a:solidFill>
              <a:schemeClr val="accent1"/>
            </a:solidFill>
          </c:spPr>
          <c:invertIfNegative val="0"/>
          <c:cat>
            <c:strRef>
              <c:f>Sheet1!$B$1:$K$1</c:f>
              <c:strCache>
                <c:ptCount val="10"/>
                <c:pt idx="0">
                  <c:v>FY15 Actual</c:v>
                </c:pt>
                <c:pt idx="1">
                  <c:v>FY16 Actual</c:v>
                </c:pt>
                <c:pt idx="2">
                  <c:v>FY17 Actual</c:v>
                </c:pt>
                <c:pt idx="3">
                  <c:v>FY18 Actual</c:v>
                </c:pt>
                <c:pt idx="4">
                  <c:v>FY19 Actual</c:v>
                </c:pt>
                <c:pt idx="5">
                  <c:v>FY20 Actual</c:v>
                </c:pt>
                <c:pt idx="6">
                  <c:v>FY21 Actual</c:v>
                </c:pt>
                <c:pt idx="7">
                  <c:v>FY22 Enacted</c:v>
                </c:pt>
                <c:pt idx="8">
                  <c:v>FY22 as of 12-1-21</c:v>
                </c:pt>
                <c:pt idx="9">
                  <c:v>FY23 Recommended</c:v>
                </c:pt>
              </c:strCache>
            </c:strRef>
          </c:cat>
          <c:val>
            <c:numRef>
              <c:f>Sheet1!$B$6:$K$6</c:f>
              <c:numCache>
                <c:formatCode>_("$"* #,##0_);_("$"* \(#,##0\);_("$"* "-"??_);_(@_)</c:formatCode>
                <c:ptCount val="10"/>
                <c:pt idx="0">
                  <c:v>482377</c:v>
                </c:pt>
                <c:pt idx="1">
                  <c:v>405794</c:v>
                </c:pt>
                <c:pt idx="2">
                  <c:v>0</c:v>
                </c:pt>
                <c:pt idx="3">
                  <c:v>0</c:v>
                </c:pt>
                <c:pt idx="4">
                  <c:v>0</c:v>
                </c:pt>
                <c:pt idx="5">
                  <c:v>0</c:v>
                </c:pt>
                <c:pt idx="6">
                  <c:v>0</c:v>
                </c:pt>
                <c:pt idx="7">
                  <c:v>3529624</c:v>
                </c:pt>
                <c:pt idx="8">
                  <c:v>3529624</c:v>
                </c:pt>
                <c:pt idx="9">
                  <c:v>4568830</c:v>
                </c:pt>
              </c:numCache>
            </c:numRef>
          </c:val>
          <c:extLst>
            <c:ext xmlns:c16="http://schemas.microsoft.com/office/drawing/2014/chart" uri="{C3380CC4-5D6E-409C-BE32-E72D297353CC}">
              <c16:uniqueId val="{00000004-3252-4341-B243-72A6D0FC595B}"/>
            </c:ext>
          </c:extLst>
        </c:ser>
        <c:dLbls>
          <c:showLegendKey val="0"/>
          <c:showVal val="0"/>
          <c:showCatName val="0"/>
          <c:showSerName val="0"/>
          <c:showPercent val="0"/>
          <c:showBubbleSize val="0"/>
        </c:dLbls>
        <c:gapWidth val="95"/>
        <c:overlap val="100"/>
        <c:axId val="207223808"/>
        <c:axId val="207348480"/>
      </c:barChart>
      <c:catAx>
        <c:axId val="207223808"/>
        <c:scaling>
          <c:orientation val="minMax"/>
        </c:scaling>
        <c:delete val="0"/>
        <c:axPos val="b"/>
        <c:numFmt formatCode="General" sourceLinked="0"/>
        <c:majorTickMark val="none"/>
        <c:minorTickMark val="none"/>
        <c:tickLblPos val="nextTo"/>
        <c:crossAx val="207348480"/>
        <c:crosses val="autoZero"/>
        <c:auto val="1"/>
        <c:lblAlgn val="ctr"/>
        <c:lblOffset val="100"/>
        <c:noMultiLvlLbl val="0"/>
      </c:catAx>
      <c:valAx>
        <c:axId val="207348480"/>
        <c:scaling>
          <c:orientation val="minMax"/>
        </c:scaling>
        <c:delete val="0"/>
        <c:axPos val="l"/>
        <c:majorGridlines>
          <c:spPr>
            <a:ln>
              <a:solidFill>
                <a:schemeClr val="bg1">
                  <a:lumMod val="75000"/>
                </a:schemeClr>
              </a:solidFill>
            </a:ln>
          </c:spPr>
        </c:majorGridlines>
        <c:numFmt formatCode="_(&quot;$&quot;* #,##0_);_(&quot;$&quot;* \(#,##0\);_(&quot;$&quot;* &quot;-&quot;??_);_(@_)" sourceLinked="1"/>
        <c:majorTickMark val="none"/>
        <c:minorTickMark val="none"/>
        <c:tickLblPos val="nextTo"/>
        <c:txPr>
          <a:bodyPr/>
          <a:lstStyle/>
          <a:p>
            <a:pPr>
              <a:defRPr sz="800" b="1">
                <a:latin typeface="Cambria"/>
                <a:cs typeface="Cambria"/>
              </a:defRPr>
            </a:pPr>
            <a:endParaRPr lang="en-US"/>
          </a:p>
        </c:txPr>
        <c:crossAx val="207223808"/>
        <c:crosses val="autoZero"/>
        <c:crossBetween val="between"/>
      </c:valAx>
      <c:dTable>
        <c:showHorzBorder val="1"/>
        <c:showVertBorder val="1"/>
        <c:showOutline val="1"/>
        <c:showKeys val="1"/>
        <c:txPr>
          <a:bodyPr/>
          <a:lstStyle/>
          <a:p>
            <a:pPr rtl="0">
              <a:defRPr sz="800">
                <a:latin typeface="Cambria"/>
                <a:cs typeface="Cambria"/>
              </a:defRPr>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50">
                <a:latin typeface="Cambria"/>
                <a:cs typeface="Cambria"/>
              </a:defRPr>
            </a:pPr>
            <a:r>
              <a:rPr lang="en-US" sz="1400" dirty="0" smtClean="0">
                <a:latin typeface="Cambria"/>
                <a:cs typeface="Cambria"/>
              </a:rPr>
              <a:t>FY23 Recommended</a:t>
            </a:r>
            <a:r>
              <a:rPr lang="en-US" sz="1400" baseline="0" dirty="0" smtClean="0">
                <a:latin typeface="Cambria"/>
                <a:cs typeface="Cambria"/>
              </a:rPr>
              <a:t> </a:t>
            </a:r>
          </a:p>
          <a:p>
            <a:pPr>
              <a:defRPr sz="1050">
                <a:latin typeface="Cambria"/>
                <a:cs typeface="Cambria"/>
              </a:defRPr>
            </a:pPr>
            <a:r>
              <a:rPr lang="en-US" sz="1400" dirty="0" smtClean="0">
                <a:latin typeface="Cambria"/>
                <a:cs typeface="Cambria"/>
              </a:rPr>
              <a:t>Total </a:t>
            </a:r>
            <a:r>
              <a:rPr lang="en-US" sz="1400" dirty="0">
                <a:latin typeface="Cambria"/>
                <a:cs typeface="Cambria"/>
              </a:rPr>
              <a:t>Means of </a:t>
            </a:r>
            <a:r>
              <a:rPr lang="en-US" sz="1400" dirty="0" smtClean="0">
                <a:latin typeface="Cambria"/>
                <a:cs typeface="Cambria"/>
              </a:rPr>
              <a:t>Finance</a:t>
            </a:r>
          </a:p>
          <a:p>
            <a:pPr>
              <a:defRPr sz="1050">
                <a:latin typeface="Cambria"/>
                <a:cs typeface="Cambria"/>
              </a:defRPr>
            </a:pPr>
            <a:r>
              <a:rPr lang="en-US" sz="1050" dirty="0" smtClean="0">
                <a:latin typeface="Cambria"/>
                <a:cs typeface="Cambria"/>
              </a:rPr>
              <a:t>(In Millions)</a:t>
            </a:r>
            <a:endParaRPr lang="en-US" sz="1050" dirty="0">
              <a:latin typeface="Cambria"/>
              <a:cs typeface="Cambria"/>
            </a:endParaRPr>
          </a:p>
        </c:rich>
      </c:tx>
      <c:overlay val="0"/>
    </c:title>
    <c:autoTitleDeleted val="0"/>
    <c:plotArea>
      <c:layout/>
      <c:pieChart>
        <c:varyColors val="1"/>
        <c:ser>
          <c:idx val="0"/>
          <c:order val="0"/>
          <c:tx>
            <c:strRef>
              <c:f>Sheet1!$B$1</c:f>
              <c:strCache>
                <c:ptCount val="1"/>
                <c:pt idx="0">
                  <c:v>FY15 Total Means of Finance</c:v>
                </c:pt>
              </c:strCache>
            </c:strRef>
          </c:tx>
          <c:spPr>
            <a:ln>
              <a:solidFill>
                <a:schemeClr val="tx1"/>
              </a:solidFill>
            </a:ln>
          </c:spPr>
          <c:dPt>
            <c:idx val="3"/>
            <c:bubble3D val="0"/>
            <c:spPr>
              <a:solidFill>
                <a:schemeClr val="tx2">
                  <a:lumMod val="50000"/>
                </a:schemeClr>
              </a:solidFill>
              <a:ln>
                <a:solidFill>
                  <a:schemeClr val="tx1"/>
                </a:solidFill>
              </a:ln>
            </c:spPr>
            <c:extLst>
              <c:ext xmlns:c16="http://schemas.microsoft.com/office/drawing/2014/chart" uri="{C3380CC4-5D6E-409C-BE32-E72D297353CC}">
                <c16:uniqueId val="{00000000-8DD2-4C19-A353-62D5972C6788}"/>
              </c:ext>
            </c:extLst>
          </c:dPt>
          <c:dPt>
            <c:idx val="4"/>
            <c:bubble3D val="0"/>
            <c:spPr>
              <a:solidFill>
                <a:schemeClr val="bg2">
                  <a:lumMod val="50000"/>
                </a:schemeClr>
              </a:solidFill>
              <a:ln>
                <a:solidFill>
                  <a:schemeClr val="tx1"/>
                </a:solidFill>
              </a:ln>
            </c:spPr>
            <c:extLst>
              <c:ext xmlns:c16="http://schemas.microsoft.com/office/drawing/2014/chart" uri="{C3380CC4-5D6E-409C-BE32-E72D297353CC}">
                <c16:uniqueId val="{00000001-8DD2-4C19-A353-62D5972C6788}"/>
              </c:ext>
            </c:extLst>
          </c:dPt>
          <c:dLbls>
            <c:dLbl>
              <c:idx val="0"/>
              <c:layout>
                <c:manualLayout>
                  <c:x val="2.8070730224646973E-2"/>
                  <c:y val="-8.694497891701966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DD2-4C19-A353-62D5972C6788}"/>
                </c:ext>
              </c:extLst>
            </c:dLbl>
            <c:dLbl>
              <c:idx val="1"/>
              <c:layout>
                <c:manualLayout>
                  <c:x val="-1.1640216489695765E-2"/>
                  <c:y val="9.7486119842434021E-2"/>
                </c:manualLayout>
              </c:layout>
              <c:tx>
                <c:rich>
                  <a:bodyPr/>
                  <a:lstStyle/>
                  <a:p>
                    <a:r>
                      <a:rPr lang="en-US" dirty="0" smtClean="0"/>
                      <a:t>IAT</a:t>
                    </a:r>
                    <a:r>
                      <a:rPr lang="en-US" dirty="0"/>
                      <a:t>
 </a:t>
                    </a:r>
                    <a:r>
                      <a:rPr lang="en-US" dirty="0" smtClean="0"/>
                      <a:t>$4.5 </a:t>
                    </a:r>
                    <a:r>
                      <a:rPr lang="en-US" dirty="0"/>
                      <a:t>
</a:t>
                    </a:r>
                    <a:r>
                      <a:rPr lang="en-US" dirty="0" smtClean="0"/>
                      <a:t>Less</a:t>
                    </a:r>
                    <a:r>
                      <a:rPr lang="en-US" baseline="0" dirty="0" smtClean="0"/>
                      <a:t> than 3</a:t>
                    </a:r>
                    <a:r>
                      <a:rPr lang="en-US" dirty="0" smtClean="0"/>
                      <a:t>%</a:t>
                    </a:r>
                    <a:endParaRPr lang="en-US"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1711455531165075"/>
                      <c:h val="0.10258129655382621"/>
                    </c:manualLayout>
                  </c15:layout>
                </c:ext>
                <c:ext xmlns:c16="http://schemas.microsoft.com/office/drawing/2014/chart" uri="{C3380CC4-5D6E-409C-BE32-E72D297353CC}">
                  <c16:uniqueId val="{00000003-8DD2-4C19-A353-62D5972C6788}"/>
                </c:ext>
              </c:extLst>
            </c:dLbl>
            <c:dLbl>
              <c:idx val="2"/>
              <c:layout>
                <c:manualLayout>
                  <c:x val="0.2485708088838233"/>
                  <c:y val="-0.13189060128652075"/>
                </c:manualLayout>
              </c:layout>
              <c:tx>
                <c:rich>
                  <a:bodyPr/>
                  <a:lstStyle/>
                  <a:p>
                    <a:r>
                      <a:rPr lang="en-US" sz="1200" dirty="0"/>
                      <a:t>Fees &amp; SGR
 </a:t>
                    </a:r>
                    <a:r>
                      <a:rPr lang="en-US" sz="1200" dirty="0" smtClean="0"/>
                      <a:t>$106.8 </a:t>
                    </a:r>
                    <a:r>
                      <a:rPr lang="en-US" sz="1200" dirty="0"/>
                      <a:t>
</a:t>
                    </a:r>
                    <a:r>
                      <a:rPr lang="en-US" sz="1200" dirty="0" smtClean="0"/>
                      <a:t>74%</a:t>
                    </a:r>
                    <a:endParaRPr lang="en-US" sz="1200" dirty="0"/>
                  </a:p>
                </c:rich>
              </c:tx>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8DD2-4C19-A353-62D5972C6788}"/>
                </c:ext>
              </c:extLst>
            </c:dLbl>
            <c:dLbl>
              <c:idx val="3"/>
              <c:layout>
                <c:manualLayout>
                  <c:x val="-6.6900641545736272E-2"/>
                  <c:y val="-3.6298596426613497E-2"/>
                </c:manualLayout>
              </c:layout>
              <c:tx>
                <c:rich>
                  <a:bodyPr/>
                  <a:lstStyle/>
                  <a:p>
                    <a:pPr>
                      <a:defRPr sz="1000">
                        <a:solidFill>
                          <a:srgbClr val="FFFFFF"/>
                        </a:solidFill>
                        <a:latin typeface="Cambria"/>
                        <a:cs typeface="Cambria"/>
                      </a:defRPr>
                    </a:pPr>
                    <a:fld id="{A488B340-0EDD-47D3-A625-75712247D6A2}" type="CATEGORYNAME">
                      <a:rPr lang="en-US">
                        <a:solidFill>
                          <a:schemeClr val="tx1"/>
                        </a:solidFill>
                      </a:rPr>
                      <a:pPr>
                        <a:defRPr sz="1000">
                          <a:solidFill>
                            <a:srgbClr val="FFFFFF"/>
                          </a:solidFill>
                          <a:latin typeface="Cambria"/>
                          <a:cs typeface="Cambria"/>
                        </a:defRPr>
                      </a:pPr>
                      <a:t>[CATEGORY NAME]</a:t>
                    </a:fld>
                    <a:r>
                      <a:rPr lang="en-US" baseline="0" dirty="0">
                        <a:solidFill>
                          <a:schemeClr val="tx1"/>
                        </a:solidFill>
                      </a:rPr>
                      <a:t>
</a:t>
                    </a:r>
                    <a:fld id="{AAF4AE14-A49C-4B0C-816E-B0C5A1A2C1D3}" type="VALUE">
                      <a:rPr lang="en-US" baseline="0">
                        <a:solidFill>
                          <a:schemeClr val="tx1"/>
                        </a:solidFill>
                      </a:rPr>
                      <a:pPr>
                        <a:defRPr sz="1000">
                          <a:solidFill>
                            <a:srgbClr val="FFFFFF"/>
                          </a:solidFill>
                          <a:latin typeface="Cambria"/>
                          <a:cs typeface="Cambria"/>
                        </a:defRPr>
                      </a:pPr>
                      <a:t>[VALUE]</a:t>
                    </a:fld>
                    <a:r>
                      <a:rPr lang="en-US" baseline="0" dirty="0">
                        <a:solidFill>
                          <a:schemeClr val="tx1"/>
                        </a:solidFill>
                      </a:rPr>
                      <a:t>
</a:t>
                    </a:r>
                    <a:fld id="{ECAD0FF0-66D7-4C02-8118-307376548B22}" type="PERCENTAGE">
                      <a:rPr lang="en-US" baseline="0">
                        <a:solidFill>
                          <a:schemeClr val="tx1"/>
                        </a:solidFill>
                      </a:rPr>
                      <a:pPr>
                        <a:defRPr sz="1000">
                          <a:solidFill>
                            <a:srgbClr val="FFFFFF"/>
                          </a:solidFill>
                          <a:latin typeface="Cambria"/>
                          <a:cs typeface="Cambria"/>
                        </a:defRPr>
                      </a:pPr>
                      <a:t>[PERCENTAGE]</a:t>
                    </a:fld>
                    <a:endParaRPr lang="en-US" baseline="0" dirty="0">
                      <a:solidFill>
                        <a:schemeClr val="tx1"/>
                      </a:solidFill>
                    </a:endParaRPr>
                  </a:p>
                </c:rich>
              </c:tx>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8DD2-4C19-A353-62D5972C6788}"/>
                </c:ext>
              </c:extLst>
            </c:dLbl>
            <c:dLbl>
              <c:idx val="4"/>
              <c:layout>
                <c:manualLayout>
                  <c:x val="-1.3320545659882319E-2"/>
                  <c:y val="-0.10355022653182255"/>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DD2-4C19-A353-62D5972C6788}"/>
                </c:ext>
              </c:extLst>
            </c:dLbl>
            <c:spPr>
              <a:noFill/>
              <a:ln>
                <a:noFill/>
              </a:ln>
              <a:effectLst/>
            </c:spPr>
            <c:txPr>
              <a:bodyPr/>
              <a:lstStyle/>
              <a:p>
                <a:pPr>
                  <a:defRPr sz="1000">
                    <a:latin typeface="Cambria"/>
                    <a:cs typeface="Cambria"/>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Sheet1!$A$2:$A$6</c:f>
              <c:strCache>
                <c:ptCount val="5"/>
                <c:pt idx="0">
                  <c:v>SGF</c:v>
                </c:pt>
                <c:pt idx="1">
                  <c:v>IAT</c:v>
                </c:pt>
                <c:pt idx="2">
                  <c:v>Fees &amp; SGR</c:v>
                </c:pt>
                <c:pt idx="3">
                  <c:v>Stat Deds</c:v>
                </c:pt>
                <c:pt idx="4">
                  <c:v>Federal</c:v>
                </c:pt>
              </c:strCache>
            </c:strRef>
          </c:cat>
          <c:val>
            <c:numRef>
              <c:f>Sheet1!$B$2:$B$6</c:f>
              <c:numCache>
                <c:formatCode>_("$"* #,##0.0_);_("$"* \(#,##0.0\);_("$"* "-"??_);_(@_)</c:formatCode>
                <c:ptCount val="5"/>
                <c:pt idx="0">
                  <c:v>4.5999999999999996</c:v>
                </c:pt>
                <c:pt idx="1">
                  <c:v>4.5</c:v>
                </c:pt>
                <c:pt idx="2" formatCode="_(&quot;$&quot;* #,##0.00_);_(&quot;$&quot;* \(#,##0.00\);_(&quot;$&quot;* &quot;-&quot;??_);_(@_)">
                  <c:v>106.8</c:v>
                </c:pt>
                <c:pt idx="3">
                  <c:v>9.6</c:v>
                </c:pt>
                <c:pt idx="4">
                  <c:v>19.2</c:v>
                </c:pt>
              </c:numCache>
            </c:numRef>
          </c:val>
          <c:extLst>
            <c:ext xmlns:c16="http://schemas.microsoft.com/office/drawing/2014/chart" uri="{C3380CC4-5D6E-409C-BE32-E72D297353CC}">
              <c16:uniqueId val="{00000005-8DD2-4C19-A353-62D5972C6788}"/>
            </c:ext>
          </c:extLst>
        </c:ser>
        <c:dLbls>
          <c:showLegendKey val="0"/>
          <c:showVal val="0"/>
          <c:showCatName val="0"/>
          <c:showSerName val="0"/>
          <c:showPercent val="0"/>
          <c:showBubbleSize val="0"/>
          <c:showLeaderLines val="1"/>
        </c:dLbls>
        <c:firstSliceAng val="93"/>
      </c:pieChart>
    </c:plotArea>
    <c:plotVisOnly val="1"/>
    <c:dispBlanksAs val="zero"/>
    <c:showDLblsOverMax val="0"/>
  </c:chart>
  <c:spPr>
    <a:ln>
      <a:solidFill>
        <a:schemeClr val="tx1"/>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'column chart'!$B$1</c:f>
              <c:strCache>
                <c:ptCount val="1"/>
                <c:pt idx="0">
                  <c:v>Salaries</c:v>
                </c:pt>
              </c:strCache>
            </c:strRef>
          </c:tx>
          <c:spPr>
            <a:solidFill>
              <a:schemeClr val="accent6"/>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chart'!$B$2:$B$4</c:f>
              <c:numCache>
                <c:formatCode>_("$"* #,##0_);_("$"* \(#,##0\);_("$"* "-"??_);_(@_)</c:formatCode>
                <c:ptCount val="3"/>
                <c:pt idx="0">
                  <c:v>44603059</c:v>
                </c:pt>
                <c:pt idx="1">
                  <c:v>46379998</c:v>
                </c:pt>
                <c:pt idx="2">
                  <c:v>49219493</c:v>
                </c:pt>
              </c:numCache>
            </c:numRef>
          </c:val>
          <c:extLst>
            <c:ext xmlns:c16="http://schemas.microsoft.com/office/drawing/2014/chart" uri="{C3380CC4-5D6E-409C-BE32-E72D297353CC}">
              <c16:uniqueId val="{00000000-9F7D-144C-AA63-622D5B06E007}"/>
            </c:ext>
          </c:extLst>
        </c:ser>
        <c:ser>
          <c:idx val="1"/>
          <c:order val="1"/>
          <c:tx>
            <c:strRef>
              <c:f>'column chart'!$C$1</c:f>
              <c:strCache>
                <c:ptCount val="1"/>
                <c:pt idx="0">
                  <c:v>Other Compensation</c:v>
                </c:pt>
              </c:strCache>
            </c:strRef>
          </c:tx>
          <c:spPr>
            <a:solidFill>
              <a:schemeClr val="accent5"/>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chart'!$C$2:$C$4</c:f>
              <c:numCache>
                <c:formatCode>_("$"* #,##0_);_("$"* \(#,##0\);_("$"* "-"??_);_(@_)</c:formatCode>
                <c:ptCount val="3"/>
                <c:pt idx="0">
                  <c:v>382517</c:v>
                </c:pt>
                <c:pt idx="1">
                  <c:v>211043</c:v>
                </c:pt>
                <c:pt idx="2">
                  <c:v>211043</c:v>
                </c:pt>
              </c:numCache>
            </c:numRef>
          </c:val>
          <c:extLst>
            <c:ext xmlns:c16="http://schemas.microsoft.com/office/drawing/2014/chart" uri="{C3380CC4-5D6E-409C-BE32-E72D297353CC}">
              <c16:uniqueId val="{00000001-9F7D-144C-AA63-622D5B06E007}"/>
            </c:ext>
          </c:extLst>
        </c:ser>
        <c:ser>
          <c:idx val="2"/>
          <c:order val="2"/>
          <c:tx>
            <c:strRef>
              <c:f>'column chart'!$D$1</c:f>
              <c:strCache>
                <c:ptCount val="1"/>
                <c:pt idx="0">
                  <c:v>Related Benefits</c:v>
                </c:pt>
              </c:strCache>
            </c:strRef>
          </c:tx>
          <c:spPr>
            <a:solidFill>
              <a:schemeClr val="accent4"/>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chart'!$D$2:$D$4</c:f>
              <c:numCache>
                <c:formatCode>_("$"* #,##0_);_("$"* \(#,##0\);_("$"* "-"??_);_(@_)</c:formatCode>
                <c:ptCount val="3"/>
                <c:pt idx="0">
                  <c:v>25214258</c:v>
                </c:pt>
                <c:pt idx="1">
                  <c:v>26417377</c:v>
                </c:pt>
                <c:pt idx="2">
                  <c:v>28178128</c:v>
                </c:pt>
              </c:numCache>
            </c:numRef>
          </c:val>
          <c:extLst>
            <c:ext xmlns:c16="http://schemas.microsoft.com/office/drawing/2014/chart" uri="{C3380CC4-5D6E-409C-BE32-E72D297353CC}">
              <c16:uniqueId val="{00000002-9F7D-144C-AA63-622D5B06E007}"/>
            </c:ext>
          </c:extLst>
        </c:ser>
        <c:ser>
          <c:idx val="3"/>
          <c:order val="3"/>
          <c:tx>
            <c:strRef>
              <c:f>'column chart'!$E$1</c:f>
              <c:strCache>
                <c:ptCount val="1"/>
                <c:pt idx="0">
                  <c:v>Travel</c:v>
                </c:pt>
              </c:strCache>
            </c:strRef>
          </c:tx>
          <c:spPr>
            <a:solidFill>
              <a:schemeClr val="accent6">
                <a:lumMod val="6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chart'!$E$2:$E$4</c:f>
              <c:numCache>
                <c:formatCode>_("$"* #,##0_);_("$"* \(#,##0\);_("$"* "-"??_);_(@_)</c:formatCode>
                <c:ptCount val="3"/>
                <c:pt idx="0">
                  <c:v>70986</c:v>
                </c:pt>
                <c:pt idx="1">
                  <c:v>293443</c:v>
                </c:pt>
                <c:pt idx="2">
                  <c:v>293443</c:v>
                </c:pt>
              </c:numCache>
            </c:numRef>
          </c:val>
          <c:extLst>
            <c:ext xmlns:c16="http://schemas.microsoft.com/office/drawing/2014/chart" uri="{C3380CC4-5D6E-409C-BE32-E72D297353CC}">
              <c16:uniqueId val="{00000003-9F7D-144C-AA63-622D5B06E007}"/>
            </c:ext>
          </c:extLst>
        </c:ser>
        <c:ser>
          <c:idx val="4"/>
          <c:order val="4"/>
          <c:tx>
            <c:strRef>
              <c:f>'column chart'!$F$1</c:f>
              <c:strCache>
                <c:ptCount val="1"/>
                <c:pt idx="0">
                  <c:v>Operating Services</c:v>
                </c:pt>
              </c:strCache>
            </c:strRef>
          </c:tx>
          <c:spPr>
            <a:solidFill>
              <a:schemeClr val="accent5">
                <a:lumMod val="6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chart'!$F$2:$F$4</c:f>
              <c:numCache>
                <c:formatCode>_("$"* #,##0_);_("$"* \(#,##0\);_("$"* "-"??_);_(@_)</c:formatCode>
                <c:ptCount val="3"/>
                <c:pt idx="0">
                  <c:v>1870998</c:v>
                </c:pt>
                <c:pt idx="1">
                  <c:v>2518517</c:v>
                </c:pt>
                <c:pt idx="2">
                  <c:v>2578096</c:v>
                </c:pt>
              </c:numCache>
            </c:numRef>
          </c:val>
          <c:extLst>
            <c:ext xmlns:c16="http://schemas.microsoft.com/office/drawing/2014/chart" uri="{C3380CC4-5D6E-409C-BE32-E72D297353CC}">
              <c16:uniqueId val="{00000004-9F7D-144C-AA63-622D5B06E007}"/>
            </c:ext>
          </c:extLst>
        </c:ser>
        <c:ser>
          <c:idx val="5"/>
          <c:order val="5"/>
          <c:tx>
            <c:strRef>
              <c:f>'column chart'!$G$1</c:f>
              <c:strCache>
                <c:ptCount val="1"/>
                <c:pt idx="0">
                  <c:v>Supplies</c:v>
                </c:pt>
              </c:strCache>
            </c:strRef>
          </c:tx>
          <c:spPr>
            <a:solidFill>
              <a:schemeClr val="accent4">
                <a:lumMod val="6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chart'!$G$2:$G$4</c:f>
              <c:numCache>
                <c:formatCode>_("$"* #,##0_);_("$"* \(#,##0\);_("$"* "-"??_);_(@_)</c:formatCode>
                <c:ptCount val="3"/>
                <c:pt idx="0">
                  <c:v>623151</c:v>
                </c:pt>
                <c:pt idx="1">
                  <c:v>794924</c:v>
                </c:pt>
                <c:pt idx="2">
                  <c:v>825924</c:v>
                </c:pt>
              </c:numCache>
            </c:numRef>
          </c:val>
          <c:extLst>
            <c:ext xmlns:c16="http://schemas.microsoft.com/office/drawing/2014/chart" uri="{C3380CC4-5D6E-409C-BE32-E72D297353CC}">
              <c16:uniqueId val="{00000005-9F7D-144C-AA63-622D5B06E007}"/>
            </c:ext>
          </c:extLst>
        </c:ser>
        <c:ser>
          <c:idx val="6"/>
          <c:order val="6"/>
          <c:tx>
            <c:strRef>
              <c:f>'column chart'!$H$1</c:f>
              <c:strCache>
                <c:ptCount val="1"/>
                <c:pt idx="0">
                  <c:v>Professional Services</c:v>
                </c:pt>
              </c:strCache>
            </c:strRef>
          </c:tx>
          <c:spPr>
            <a:solidFill>
              <a:schemeClr val="accent6">
                <a:lumMod val="80000"/>
                <a:lumOff val="2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chart'!$H$2:$H$4</c:f>
              <c:numCache>
                <c:formatCode>_("$"* #,##0_);_("$"* \(#,##0\);_("$"* "-"??_);_(@_)</c:formatCode>
                <c:ptCount val="3"/>
                <c:pt idx="0">
                  <c:v>4206253</c:v>
                </c:pt>
                <c:pt idx="1">
                  <c:v>8078539</c:v>
                </c:pt>
                <c:pt idx="2">
                  <c:v>8072167</c:v>
                </c:pt>
              </c:numCache>
            </c:numRef>
          </c:val>
          <c:extLst>
            <c:ext xmlns:c16="http://schemas.microsoft.com/office/drawing/2014/chart" uri="{C3380CC4-5D6E-409C-BE32-E72D297353CC}">
              <c16:uniqueId val="{00000006-9F7D-144C-AA63-622D5B06E007}"/>
            </c:ext>
          </c:extLst>
        </c:ser>
        <c:ser>
          <c:idx val="7"/>
          <c:order val="7"/>
          <c:tx>
            <c:strRef>
              <c:f>'column chart'!$I$1</c:f>
              <c:strCache>
                <c:ptCount val="1"/>
                <c:pt idx="0">
                  <c:v>Other Charges</c:v>
                </c:pt>
              </c:strCache>
            </c:strRef>
          </c:tx>
          <c:spPr>
            <a:solidFill>
              <a:schemeClr val="accent5">
                <a:lumMod val="80000"/>
                <a:lumOff val="2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chart'!$I$2:$I$4</c:f>
              <c:numCache>
                <c:formatCode>_("$"* #,##0_);_("$"* \(#,##0\);_("$"* "-"??_);_(@_)</c:formatCode>
                <c:ptCount val="3"/>
                <c:pt idx="0">
                  <c:v>34366288</c:v>
                </c:pt>
                <c:pt idx="1">
                  <c:v>44422776</c:v>
                </c:pt>
                <c:pt idx="2">
                  <c:v>41579702</c:v>
                </c:pt>
              </c:numCache>
            </c:numRef>
          </c:val>
          <c:extLst>
            <c:ext xmlns:c16="http://schemas.microsoft.com/office/drawing/2014/chart" uri="{C3380CC4-5D6E-409C-BE32-E72D297353CC}">
              <c16:uniqueId val="{00000007-9F7D-144C-AA63-622D5B06E007}"/>
            </c:ext>
          </c:extLst>
        </c:ser>
        <c:ser>
          <c:idx val="8"/>
          <c:order val="8"/>
          <c:tx>
            <c:strRef>
              <c:f>'column chart'!$J$1</c:f>
              <c:strCache>
                <c:ptCount val="1"/>
                <c:pt idx="0">
                  <c:v>Debt Service</c:v>
                </c:pt>
              </c:strCache>
            </c:strRef>
          </c:tx>
          <c:spPr>
            <a:solidFill>
              <a:schemeClr val="accent4">
                <a:lumMod val="80000"/>
                <a:lumOff val="2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chart'!$J$2:$J$4</c:f>
              <c:numCache>
                <c:formatCode>_("$"* #,##0_);_("$"* \(#,##0\);_("$"* "-"??_);_(@_)</c:formatCode>
                <c:ptCount val="3"/>
                <c:pt idx="0">
                  <c:v>0</c:v>
                </c:pt>
                <c:pt idx="1">
                  <c:v>0</c:v>
                </c:pt>
                <c:pt idx="2">
                  <c:v>0</c:v>
                </c:pt>
              </c:numCache>
            </c:numRef>
          </c:val>
          <c:extLst>
            <c:ext xmlns:c16="http://schemas.microsoft.com/office/drawing/2014/chart" uri="{C3380CC4-5D6E-409C-BE32-E72D297353CC}">
              <c16:uniqueId val="{00000008-9F7D-144C-AA63-622D5B06E007}"/>
            </c:ext>
          </c:extLst>
        </c:ser>
        <c:ser>
          <c:idx val="9"/>
          <c:order val="9"/>
          <c:tx>
            <c:strRef>
              <c:f>'column chart'!$K$1</c:f>
              <c:strCache>
                <c:ptCount val="1"/>
                <c:pt idx="0">
                  <c:v>Interagency Transfers</c:v>
                </c:pt>
              </c:strCache>
            </c:strRef>
          </c:tx>
          <c:spPr>
            <a:solidFill>
              <a:schemeClr val="accent6">
                <a:lumMod val="8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chart'!$K$2:$K$4</c:f>
              <c:numCache>
                <c:formatCode>_("$"* #,##0_);_("$"* \(#,##0\);_("$"* "-"??_);_(@_)</c:formatCode>
                <c:ptCount val="3"/>
                <c:pt idx="0">
                  <c:v>13746056</c:v>
                </c:pt>
                <c:pt idx="1">
                  <c:v>15616734</c:v>
                </c:pt>
                <c:pt idx="2">
                  <c:v>12644179</c:v>
                </c:pt>
              </c:numCache>
            </c:numRef>
          </c:val>
          <c:extLst>
            <c:ext xmlns:c16="http://schemas.microsoft.com/office/drawing/2014/chart" uri="{C3380CC4-5D6E-409C-BE32-E72D297353CC}">
              <c16:uniqueId val="{00000009-9F7D-144C-AA63-622D5B06E007}"/>
            </c:ext>
          </c:extLst>
        </c:ser>
        <c:ser>
          <c:idx val="10"/>
          <c:order val="10"/>
          <c:tx>
            <c:strRef>
              <c:f>'column chart'!$L$1</c:f>
              <c:strCache>
                <c:ptCount val="1"/>
                <c:pt idx="0">
                  <c:v>Acquisitions</c:v>
                </c:pt>
              </c:strCache>
            </c:strRef>
          </c:tx>
          <c:spPr>
            <a:solidFill>
              <a:schemeClr val="accent5">
                <a:lumMod val="8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chart'!$L$2:$L$4</c:f>
              <c:numCache>
                <c:formatCode>_("$"* #,##0_);_("$"* \(#,##0\);_("$"* "-"??_);_(@_)</c:formatCode>
                <c:ptCount val="3"/>
                <c:pt idx="0">
                  <c:v>172756</c:v>
                </c:pt>
                <c:pt idx="1">
                  <c:v>36876</c:v>
                </c:pt>
                <c:pt idx="2">
                  <c:v>1153910</c:v>
                </c:pt>
              </c:numCache>
            </c:numRef>
          </c:val>
          <c:extLst>
            <c:ext xmlns:c16="http://schemas.microsoft.com/office/drawing/2014/chart" uri="{C3380CC4-5D6E-409C-BE32-E72D297353CC}">
              <c16:uniqueId val="{0000000A-9F7D-144C-AA63-622D5B06E007}"/>
            </c:ext>
          </c:extLst>
        </c:ser>
        <c:ser>
          <c:idx val="11"/>
          <c:order val="11"/>
          <c:tx>
            <c:strRef>
              <c:f>'column chart'!$M$1</c:f>
              <c:strCache>
                <c:ptCount val="1"/>
                <c:pt idx="0">
                  <c:v>Major Repairs</c:v>
                </c:pt>
              </c:strCache>
            </c:strRef>
          </c:tx>
          <c:spPr>
            <a:solidFill>
              <a:schemeClr val="accent4">
                <a:lumMod val="8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chart'!$M$2:$M$4</c:f>
              <c:numCache>
                <c:formatCode>_("$"* #,##0_);_("$"* \(#,##0\);_("$"* "-"??_);_(@_)</c:formatCode>
                <c:ptCount val="3"/>
                <c:pt idx="0">
                  <c:v>0</c:v>
                </c:pt>
                <c:pt idx="1">
                  <c:v>0</c:v>
                </c:pt>
                <c:pt idx="2">
                  <c:v>0</c:v>
                </c:pt>
              </c:numCache>
            </c:numRef>
          </c:val>
          <c:extLst>
            <c:ext xmlns:c16="http://schemas.microsoft.com/office/drawing/2014/chart" uri="{C3380CC4-5D6E-409C-BE32-E72D297353CC}">
              <c16:uniqueId val="{0000000B-9F7D-144C-AA63-622D5B06E007}"/>
            </c:ext>
          </c:extLst>
        </c:ser>
        <c:dLbls>
          <c:showLegendKey val="0"/>
          <c:showVal val="0"/>
          <c:showCatName val="0"/>
          <c:showSerName val="0"/>
          <c:showPercent val="0"/>
          <c:showBubbleSize val="0"/>
        </c:dLbls>
        <c:gapWidth val="150"/>
        <c:axId val="1903744176"/>
        <c:axId val="1899276992"/>
      </c:barChart>
      <c:catAx>
        <c:axId val="190374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crossAx val="1899276992"/>
        <c:crosses val="autoZero"/>
        <c:auto val="1"/>
        <c:lblAlgn val="ctr"/>
        <c:lblOffset val="100"/>
        <c:noMultiLvlLbl val="0"/>
      </c:catAx>
      <c:valAx>
        <c:axId val="18992769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1903744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Cambria" panose="02040503050406030204" pitchFamily="18" charset="0"/>
                <a:ea typeface="+mn-ea"/>
                <a:cs typeface="+mn-cs"/>
              </a:defRPr>
            </a:pPr>
            <a:r>
              <a:rPr lang="en-US" sz="1200" b="1"/>
              <a:t>Number </a:t>
            </a:r>
          </a:p>
          <a:p>
            <a:pPr>
              <a:defRPr sz="1200" b="1"/>
            </a:pPr>
            <a:r>
              <a:rPr lang="en-US" sz="1200" b="1"/>
              <a:t>and </a:t>
            </a:r>
          </a:p>
          <a:p>
            <a:pPr>
              <a:defRPr sz="1200" b="1"/>
            </a:pPr>
            <a:r>
              <a:rPr lang="en-US" sz="1200" b="1"/>
              <a:t>Types </a:t>
            </a:r>
          </a:p>
          <a:p>
            <a:pPr>
              <a:defRPr sz="1200" b="1"/>
            </a:pPr>
            <a:r>
              <a:rPr lang="en-US" sz="1200" b="1"/>
              <a:t>of </a:t>
            </a:r>
          </a:p>
          <a:p>
            <a:pPr>
              <a:defRPr sz="1200" b="1"/>
            </a:pPr>
            <a:r>
              <a:rPr lang="en-US" sz="1200" b="1"/>
              <a:t>Positions</a:t>
            </a:r>
          </a:p>
        </c:rich>
      </c:tx>
      <c:layout>
        <c:manualLayout>
          <c:xMode val="edge"/>
          <c:yMode val="edge"/>
          <c:x val="5.3218707469848553E-2"/>
          <c:y val="0.2159270678763931"/>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manualLayout>
          <c:layoutTarget val="inner"/>
          <c:xMode val="edge"/>
          <c:yMode val="edge"/>
          <c:x val="0.26799532502841272"/>
          <c:y val="0.13343815343190976"/>
          <c:w val="0.71056083695130956"/>
          <c:h val="0.63356562854662113"/>
        </c:manualLayout>
      </c:layout>
      <c:barChart>
        <c:barDir val="col"/>
        <c:grouping val="clustered"/>
        <c:varyColors val="0"/>
        <c:ser>
          <c:idx val="0"/>
          <c:order val="0"/>
          <c:tx>
            <c:strRef>
              <c:f>Sheet1!$B$1</c:f>
              <c:strCache>
                <c:ptCount val="1"/>
                <c:pt idx="0">
                  <c:v>Total FTEs (1st July Report)</c:v>
                </c:pt>
              </c:strCache>
            </c:strRef>
          </c:tx>
          <c:spPr>
            <a:solidFill>
              <a:schemeClr val="tx2">
                <a:lumMod val="50000"/>
              </a:schemeClr>
            </a:solidFill>
            <a:ln>
              <a:solidFill>
                <a:schemeClr val="tx1"/>
              </a:solidFill>
            </a:ln>
            <a:effectLst/>
          </c:spPr>
          <c:invertIfNegative val="0"/>
          <c:cat>
            <c:strRef>
              <c:f>Sheet1!$A$2:$A$6</c:f>
              <c:strCache>
                <c:ptCount val="4"/>
                <c:pt idx="0">
                  <c:v>2020</c:v>
                </c:pt>
                <c:pt idx="1">
                  <c:v>2021</c:v>
                </c:pt>
                <c:pt idx="2">
                  <c:v>2022</c:v>
                </c:pt>
                <c:pt idx="3">
                  <c:v>2023 REC</c:v>
                </c:pt>
              </c:strCache>
            </c:strRef>
          </c:cat>
          <c:val>
            <c:numRef>
              <c:f>Sheet1!$B$2:$B$6</c:f>
              <c:numCache>
                <c:formatCode>_(* #,##0_);_(* \(#,##0\);_(* "-"??_);_(@_)</c:formatCode>
                <c:ptCount val="4"/>
                <c:pt idx="0">
                  <c:v>680</c:v>
                </c:pt>
                <c:pt idx="1">
                  <c:v>689</c:v>
                </c:pt>
                <c:pt idx="2">
                  <c:v>674</c:v>
                </c:pt>
                <c:pt idx="3">
                  <c:v>0</c:v>
                </c:pt>
              </c:numCache>
            </c:numRef>
          </c:val>
          <c:extLst>
            <c:ext xmlns:c16="http://schemas.microsoft.com/office/drawing/2014/chart" uri="{C3380CC4-5D6E-409C-BE32-E72D297353CC}">
              <c16:uniqueId val="{00000000-DE31-4D0E-B008-499460011ABB}"/>
            </c:ext>
          </c:extLst>
        </c:ser>
        <c:ser>
          <c:idx val="1"/>
          <c:order val="1"/>
          <c:tx>
            <c:strRef>
              <c:f>Sheet1!$C$1</c:f>
              <c:strCache>
                <c:ptCount val="1"/>
                <c:pt idx="0">
                  <c:v>Authorized T.O. Positions</c:v>
                </c:pt>
              </c:strCache>
            </c:strRef>
          </c:tx>
          <c:spPr>
            <a:solidFill>
              <a:srgbClr val="9A0000"/>
            </a:solidFill>
            <a:ln>
              <a:solidFill>
                <a:schemeClr val="tx1"/>
              </a:solidFill>
            </a:ln>
            <a:effectLst/>
          </c:spPr>
          <c:invertIfNegative val="0"/>
          <c:cat>
            <c:strRef>
              <c:f>Sheet1!$A$2:$A$6</c:f>
              <c:strCache>
                <c:ptCount val="4"/>
                <c:pt idx="0">
                  <c:v>2020</c:v>
                </c:pt>
                <c:pt idx="1">
                  <c:v>2021</c:v>
                </c:pt>
                <c:pt idx="2">
                  <c:v>2022</c:v>
                </c:pt>
                <c:pt idx="3">
                  <c:v>2023 REC</c:v>
                </c:pt>
              </c:strCache>
            </c:strRef>
          </c:cat>
          <c:val>
            <c:numRef>
              <c:f>Sheet1!$C$2:$C$6</c:f>
              <c:numCache>
                <c:formatCode>_(* #,##0_);_(* \(#,##0\);_(* "-"??_);_(@_)</c:formatCode>
                <c:ptCount val="4"/>
                <c:pt idx="0">
                  <c:v>706</c:v>
                </c:pt>
                <c:pt idx="1">
                  <c:v>710</c:v>
                </c:pt>
                <c:pt idx="2">
                  <c:v>707</c:v>
                </c:pt>
                <c:pt idx="3">
                  <c:v>707</c:v>
                </c:pt>
              </c:numCache>
            </c:numRef>
          </c:val>
          <c:extLst>
            <c:ext xmlns:c16="http://schemas.microsoft.com/office/drawing/2014/chart" uri="{C3380CC4-5D6E-409C-BE32-E72D297353CC}">
              <c16:uniqueId val="{00000001-DE31-4D0E-B008-499460011ABB}"/>
            </c:ext>
          </c:extLst>
        </c:ser>
        <c:ser>
          <c:idx val="2"/>
          <c:order val="2"/>
          <c:tx>
            <c:strRef>
              <c:f>Sheet1!$D$1</c:f>
              <c:strCache>
                <c:ptCount val="1"/>
                <c:pt idx="0">
                  <c:v>Other Charges Positions</c:v>
                </c:pt>
              </c:strCache>
            </c:strRef>
          </c:tx>
          <c:spPr>
            <a:solidFill>
              <a:schemeClr val="accent4">
                <a:lumMod val="75000"/>
              </a:schemeClr>
            </a:solidFill>
            <a:ln>
              <a:solidFill>
                <a:schemeClr val="tx1"/>
              </a:solidFill>
            </a:ln>
            <a:effectLst/>
          </c:spPr>
          <c:invertIfNegative val="0"/>
          <c:cat>
            <c:strRef>
              <c:f>Sheet1!$A$2:$A$6</c:f>
              <c:strCache>
                <c:ptCount val="4"/>
                <c:pt idx="0">
                  <c:v>2020</c:v>
                </c:pt>
                <c:pt idx="1">
                  <c:v>2021</c:v>
                </c:pt>
                <c:pt idx="2">
                  <c:v>2022</c:v>
                </c:pt>
                <c:pt idx="3">
                  <c:v>2023 REC</c:v>
                </c:pt>
              </c:strCache>
            </c:strRef>
          </c:cat>
          <c:val>
            <c:numRef>
              <c:f>Sheet1!$D$2:$D$6</c:f>
              <c:numCache>
                <c:formatCode>_(* #,##0_);_(* \(#,##0\);_(* "-"??_);_(@_)</c:formatCode>
                <c:ptCount val="4"/>
                <c:pt idx="0">
                  <c:v>0</c:v>
                </c:pt>
                <c:pt idx="1">
                  <c:v>0</c:v>
                </c:pt>
                <c:pt idx="2">
                  <c:v>0</c:v>
                </c:pt>
                <c:pt idx="3">
                  <c:v>0</c:v>
                </c:pt>
              </c:numCache>
            </c:numRef>
          </c:val>
          <c:extLst>
            <c:ext xmlns:c16="http://schemas.microsoft.com/office/drawing/2014/chart" uri="{C3380CC4-5D6E-409C-BE32-E72D297353CC}">
              <c16:uniqueId val="{00000002-DE31-4D0E-B008-499460011ABB}"/>
            </c:ext>
          </c:extLst>
        </c:ser>
        <c:dLbls>
          <c:showLegendKey val="0"/>
          <c:showVal val="0"/>
          <c:showCatName val="0"/>
          <c:showSerName val="0"/>
          <c:showPercent val="0"/>
          <c:showBubbleSize val="0"/>
        </c:dLbls>
        <c:gapWidth val="150"/>
        <c:axId val="241625984"/>
        <c:axId val="241625328"/>
      </c:barChart>
      <c:catAx>
        <c:axId val="24162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241625328"/>
        <c:crosses val="autoZero"/>
        <c:auto val="1"/>
        <c:lblAlgn val="ctr"/>
        <c:lblOffset val="100"/>
        <c:noMultiLvlLbl val="0"/>
      </c:catAx>
      <c:valAx>
        <c:axId val="2416253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241625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chart>
  <c:spPr>
    <a:noFill/>
    <a:ln>
      <a:solidFill>
        <a:schemeClr val="tx1"/>
      </a:solidFill>
    </a:ln>
    <a:effectLst/>
  </c:spPr>
  <c:txPr>
    <a:bodyPr/>
    <a:lstStyle/>
    <a:p>
      <a:pPr>
        <a:defRPr sz="800">
          <a:solidFill>
            <a:schemeClr val="tx1"/>
          </a:solidFill>
          <a:latin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Cambria" panose="02040503050406030204" pitchFamily="18" charset="0"/>
                <a:ea typeface="+mn-ea"/>
                <a:cs typeface="+mn-cs"/>
              </a:defRPr>
            </a:pPr>
            <a:r>
              <a:rPr lang="en-US" sz="1100" b="1" dirty="0"/>
              <a:t>FY23 Department Employees </a:t>
            </a:r>
          </a:p>
          <a:p>
            <a:pPr>
              <a:defRPr sz="1100" b="1"/>
            </a:pPr>
            <a:r>
              <a:rPr lang="en-US" sz="1100" b="1" dirty="0"/>
              <a:t>as a portion of </a:t>
            </a:r>
          </a:p>
          <a:p>
            <a:pPr>
              <a:defRPr sz="1100" b="1"/>
            </a:pPr>
            <a:r>
              <a:rPr lang="en-US" sz="1100" b="1" dirty="0"/>
              <a:t>FY23 Total State Employees</a:t>
            </a: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pieChart>
        <c:varyColors val="1"/>
        <c:ser>
          <c:idx val="0"/>
          <c:order val="0"/>
          <c:tx>
            <c:strRef>
              <c:f>Sheet1!$B$1</c:f>
              <c:strCache>
                <c:ptCount val="1"/>
                <c:pt idx="0">
                  <c:v>Employees</c:v>
                </c:pt>
              </c:strCache>
            </c:strRef>
          </c:tx>
          <c:spPr>
            <a:ln w="3175">
              <a:solidFill>
                <a:schemeClr val="tx1"/>
              </a:solidFill>
            </a:ln>
          </c:spPr>
          <c:dPt>
            <c:idx val="0"/>
            <c:bubble3D val="0"/>
            <c:spPr>
              <a:solidFill>
                <a:schemeClr val="accent1"/>
              </a:solidFill>
              <a:ln w="3175">
                <a:solidFill>
                  <a:schemeClr val="tx1"/>
                </a:solidFill>
              </a:ln>
              <a:effectLst/>
            </c:spPr>
            <c:extLst>
              <c:ext xmlns:c16="http://schemas.microsoft.com/office/drawing/2014/chart" uri="{C3380CC4-5D6E-409C-BE32-E72D297353CC}">
                <c16:uniqueId val="{00000001-D9EE-1D40-8A26-FCC76868769C}"/>
              </c:ext>
            </c:extLst>
          </c:dPt>
          <c:dPt>
            <c:idx val="1"/>
            <c:bubble3D val="0"/>
            <c:spPr>
              <a:solidFill>
                <a:schemeClr val="accent2"/>
              </a:solidFill>
              <a:ln w="3175">
                <a:solidFill>
                  <a:schemeClr val="tx1"/>
                </a:solidFill>
              </a:ln>
              <a:effectLst/>
            </c:spPr>
            <c:extLst>
              <c:ext xmlns:c16="http://schemas.microsoft.com/office/drawing/2014/chart" uri="{C3380CC4-5D6E-409C-BE32-E72D297353CC}">
                <c16:uniqueId val="{00000002-D9EE-1D40-8A26-FCC76868769C}"/>
              </c:ext>
            </c:extLst>
          </c:dPt>
          <c:dLbls>
            <c:dLbl>
              <c:idx val="0"/>
              <c:layout>
                <c:manualLayout>
                  <c:x val="6.239269292567998E-3"/>
                  <c:y val="6.267082747479926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0103365424837453"/>
                      <c:h val="0.18041003947929887"/>
                    </c:manualLayout>
                  </c15:layout>
                </c:ext>
                <c:ext xmlns:c16="http://schemas.microsoft.com/office/drawing/2014/chart" uri="{C3380CC4-5D6E-409C-BE32-E72D297353CC}">
                  <c16:uniqueId val="{00000001-D9EE-1D40-8A26-FCC76868769C}"/>
                </c:ext>
              </c:extLst>
            </c:dLbl>
            <c:dLbl>
              <c:idx val="1"/>
              <c:layout>
                <c:manualLayout>
                  <c:x val="-1.1247889783925442E-16"/>
                  <c:y val="4.1904754877705166E-3"/>
                </c:manualLayout>
              </c:layout>
              <c:tx>
                <c:rich>
                  <a:bodyPr/>
                  <a:lstStyle/>
                  <a:p>
                    <a:r>
                      <a:rPr lang="en-US" dirty="0" smtClean="0"/>
                      <a:t>DEQ</a:t>
                    </a:r>
                    <a:r>
                      <a:rPr lang="en-US" baseline="0" dirty="0"/>
                      <a:t>
</a:t>
                    </a:r>
                    <a:fld id="{5A2D16C6-2187-423E-9201-6A554B20CF1C}" type="VALUE">
                      <a:rPr lang="en-US" baseline="0"/>
                      <a:pPr/>
                      <a:t>[VALUE]</a:t>
                    </a:fld>
                    <a:r>
                      <a:rPr lang="en-US" baseline="0" dirty="0"/>
                      <a:t>
</a:t>
                    </a:r>
                    <a:fld id="{C5BBCD3D-C44F-4F82-B47E-34E08010EDF2}" type="PERCENTAGE">
                      <a:rPr lang="en-US" baseline="0"/>
                      <a:pPr/>
                      <a:t>[PERCENTAGE]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36756974803292752"/>
                      <c:h val="0.1830539744973623"/>
                    </c:manualLayout>
                  </c15:layout>
                  <c15:dlblFieldTable/>
                  <c15:showDataLabelsRange val="0"/>
                </c:ext>
                <c:ext xmlns:c16="http://schemas.microsoft.com/office/drawing/2014/chart" uri="{C3380CC4-5D6E-409C-BE32-E72D297353CC}">
                  <c16:uniqueId val="{00000002-D9EE-1D40-8A26-FCC76868769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Total State</c:v>
                </c:pt>
                <c:pt idx="1">
                  <c:v>Executive Dept.</c:v>
                </c:pt>
              </c:strCache>
            </c:strRef>
          </c:cat>
          <c:val>
            <c:numRef>
              <c:f>Sheet1!$B$2:$B$3</c:f>
              <c:numCache>
                <c:formatCode>_(* #,##0_);_(* \(#,##0\);_(* "-"??_);_(@_)</c:formatCode>
                <c:ptCount val="2"/>
                <c:pt idx="0">
                  <c:v>34187</c:v>
                </c:pt>
                <c:pt idx="1">
                  <c:v>707</c:v>
                </c:pt>
              </c:numCache>
            </c:numRef>
          </c:val>
          <c:extLst>
            <c:ext xmlns:c16="http://schemas.microsoft.com/office/drawing/2014/chart" uri="{C3380CC4-5D6E-409C-BE32-E72D297353CC}">
              <c16:uniqueId val="{00000000-D9EE-1D40-8A26-FCC76868769C}"/>
            </c:ext>
          </c:extLst>
        </c:ser>
        <c:dLbls>
          <c:showLegendKey val="0"/>
          <c:showVal val="0"/>
          <c:showCatName val="0"/>
          <c:showSerName val="0"/>
          <c:showPercent val="0"/>
          <c:showBubbleSize val="0"/>
          <c:showLeaderLines val="0"/>
        </c:dLbls>
        <c:firstSliceAng val="144"/>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latin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FY18 Authorized Positions by Office</c:v>
                </c:pt>
              </c:strCache>
            </c:strRef>
          </c:tx>
          <c:spPr>
            <a:ln w="3175" cmpd="sng">
              <a:solidFill>
                <a:srgbClr val="000000"/>
              </a:solidFill>
            </a:ln>
          </c:spPr>
          <c:dPt>
            <c:idx val="0"/>
            <c:bubble3D val="0"/>
            <c:spPr>
              <a:solidFill>
                <a:srgbClr val="4F81BD"/>
              </a:solidFill>
              <a:ln w="3175" cmpd="sng">
                <a:solidFill>
                  <a:srgbClr val="000000"/>
                </a:solidFill>
              </a:ln>
            </c:spPr>
            <c:extLst>
              <c:ext xmlns:c16="http://schemas.microsoft.com/office/drawing/2014/chart" uri="{C3380CC4-5D6E-409C-BE32-E72D297353CC}">
                <c16:uniqueId val="{00000000-B572-4717-AFFD-F1FFED1B54F6}"/>
              </c:ext>
            </c:extLst>
          </c:dPt>
          <c:dPt>
            <c:idx val="1"/>
            <c:bubble3D val="0"/>
            <c:spPr>
              <a:solidFill>
                <a:srgbClr val="800000"/>
              </a:solidFill>
              <a:ln w="3175" cmpd="sng">
                <a:solidFill>
                  <a:srgbClr val="000000"/>
                </a:solidFill>
              </a:ln>
            </c:spPr>
            <c:extLst>
              <c:ext xmlns:c16="http://schemas.microsoft.com/office/drawing/2014/chart" uri="{C3380CC4-5D6E-409C-BE32-E72D297353CC}">
                <c16:uniqueId val="{00000001-B572-4717-AFFD-F1FFED1B54F6}"/>
              </c:ext>
            </c:extLst>
          </c:dPt>
          <c:dPt>
            <c:idx val="2"/>
            <c:bubble3D val="0"/>
            <c:spPr>
              <a:solidFill>
                <a:srgbClr val="9BBB59"/>
              </a:solidFill>
              <a:ln w="3175" cmpd="sng">
                <a:solidFill>
                  <a:srgbClr val="000000"/>
                </a:solidFill>
              </a:ln>
            </c:spPr>
            <c:extLst>
              <c:ext xmlns:c16="http://schemas.microsoft.com/office/drawing/2014/chart" uri="{C3380CC4-5D6E-409C-BE32-E72D297353CC}">
                <c16:uniqueId val="{00000002-B572-4717-AFFD-F1FFED1B54F6}"/>
              </c:ext>
            </c:extLst>
          </c:dPt>
          <c:dPt>
            <c:idx val="3"/>
            <c:bubble3D val="0"/>
            <c:spPr>
              <a:solidFill>
                <a:srgbClr val="8064A2">
                  <a:lumMod val="50000"/>
                </a:srgbClr>
              </a:solidFill>
              <a:ln w="3175" cmpd="sng">
                <a:solidFill>
                  <a:srgbClr val="000000"/>
                </a:solidFill>
              </a:ln>
            </c:spPr>
            <c:extLst>
              <c:ext xmlns:c16="http://schemas.microsoft.com/office/drawing/2014/chart" uri="{C3380CC4-5D6E-409C-BE32-E72D297353CC}">
                <c16:uniqueId val="{00000003-B572-4717-AFFD-F1FFED1B54F6}"/>
              </c:ext>
            </c:extLst>
          </c:dPt>
          <c:dPt>
            <c:idx val="4"/>
            <c:bubble3D val="0"/>
            <c:spPr>
              <a:solidFill>
                <a:srgbClr val="EEECE1">
                  <a:lumMod val="50000"/>
                </a:srgbClr>
              </a:solidFill>
              <a:ln w="3175" cmpd="sng">
                <a:solidFill>
                  <a:srgbClr val="000000"/>
                </a:solidFill>
              </a:ln>
            </c:spPr>
            <c:extLst>
              <c:ext xmlns:c16="http://schemas.microsoft.com/office/drawing/2014/chart" uri="{C3380CC4-5D6E-409C-BE32-E72D297353CC}">
                <c16:uniqueId val="{00000004-B572-4717-AFFD-F1FFED1B54F6}"/>
              </c:ext>
            </c:extLst>
          </c:dPt>
          <c:dLbls>
            <c:dLbl>
              <c:idx val="1"/>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572-4717-AFFD-F1FFED1B54F6}"/>
                </c:ext>
              </c:extLst>
            </c:dLbl>
            <c:dLbl>
              <c:idx val="3"/>
              <c:layout>
                <c:manualLayout>
                  <c:x val="0"/>
                  <c:y val="9.1956757155755436E-2"/>
                </c:manualLayout>
              </c:layout>
              <c:spPr>
                <a:noFill/>
                <a:ln>
                  <a:noFill/>
                </a:ln>
                <a:effectLst/>
              </c:spPr>
              <c:txPr>
                <a:bodyPr wrap="square" lIns="38100" tIns="19050" rIns="38100" bIns="19050" anchor="ctr">
                  <a:noAutofit/>
                </a:bodyPr>
                <a:lstStyle/>
                <a:p>
                  <a:pPr>
                    <a:defRPr sz="1100"/>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9738510678828533"/>
                      <c:h val="0.17028388974956093"/>
                    </c:manualLayout>
                  </c15:layout>
                </c:ext>
                <c:ext xmlns:c16="http://schemas.microsoft.com/office/drawing/2014/chart" uri="{C3380CC4-5D6E-409C-BE32-E72D297353CC}">
                  <c16:uniqueId val="{00000003-B572-4717-AFFD-F1FFED1B54F6}"/>
                </c:ext>
              </c:extLst>
            </c:dLbl>
            <c:spPr>
              <a:noFill/>
              <a:ln>
                <a:noFill/>
              </a:ln>
              <a:effectLst/>
            </c:spPr>
            <c:txPr>
              <a:bodyPr wrap="square" lIns="38100" tIns="19050" rIns="38100" bIns="19050" anchor="ctr">
                <a:spAutoFit/>
              </a:bodyPr>
              <a:lstStyle/>
              <a:p>
                <a:pPr>
                  <a:defRPr sz="1100"/>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Sheet1!$A$2:$A$6</c:f>
              <c:strCache>
                <c:ptCount val="5"/>
                <c:pt idx="0">
                  <c:v>Office Of the Secretary</c:v>
                </c:pt>
                <c:pt idx="1">
                  <c:v>Environmental Compliance</c:v>
                </c:pt>
                <c:pt idx="2">
                  <c:v>Environmental Services</c:v>
                </c:pt>
                <c:pt idx="3">
                  <c:v>Management and Finance</c:v>
                </c:pt>
                <c:pt idx="4">
                  <c:v>Environmental Assessment</c:v>
                </c:pt>
              </c:strCache>
            </c:strRef>
          </c:cat>
          <c:val>
            <c:numRef>
              <c:f>Sheet1!$B$2:$B$6</c:f>
              <c:numCache>
                <c:formatCode>_(* #,##0_);_(* \(#,##0\);_(* "-"??_);_(@_)</c:formatCode>
                <c:ptCount val="5"/>
                <c:pt idx="0">
                  <c:v>69</c:v>
                </c:pt>
                <c:pt idx="1">
                  <c:v>235</c:v>
                </c:pt>
                <c:pt idx="2">
                  <c:v>160</c:v>
                </c:pt>
                <c:pt idx="3">
                  <c:v>55</c:v>
                </c:pt>
                <c:pt idx="4">
                  <c:v>188</c:v>
                </c:pt>
              </c:numCache>
            </c:numRef>
          </c:val>
          <c:extLst>
            <c:ext xmlns:c16="http://schemas.microsoft.com/office/drawing/2014/chart" uri="{C3380CC4-5D6E-409C-BE32-E72D297353CC}">
              <c16:uniqueId val="{00000005-B572-4717-AFFD-F1FFED1B54F6}"/>
            </c:ext>
          </c:extLst>
        </c:ser>
        <c:dLbls>
          <c:showLegendKey val="0"/>
          <c:showVal val="0"/>
          <c:showCatName val="0"/>
          <c:showSerName val="0"/>
          <c:showPercent val="0"/>
          <c:showBubbleSize val="0"/>
          <c:showLeaderLines val="1"/>
        </c:dLbls>
        <c:firstSliceAng val="0"/>
      </c:pieChart>
      <c:dTable>
        <c:showHorzBorder val="1"/>
        <c:showVertBorder val="1"/>
        <c:showOutline val="1"/>
        <c:showKeys val="1"/>
        <c:txPr>
          <a:bodyPr/>
          <a:lstStyle/>
          <a:p>
            <a:pPr rtl="0">
              <a:defRPr sz="1100"/>
            </a:pPr>
            <a:endParaRPr lang="en-US"/>
          </a:p>
        </c:txPr>
      </c:dTable>
    </c:plotArea>
    <c:plotVisOnly val="1"/>
    <c:dispBlanksAs val="zero"/>
    <c:showDLblsOverMax val="0"/>
  </c:chart>
  <c:txPr>
    <a:bodyPr/>
    <a:lstStyle/>
    <a:p>
      <a:pPr>
        <a:defRPr sz="1400">
          <a:latin typeface="Cambria"/>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a:solidFill>
                <a:schemeClr val="tx1"/>
              </a:solidFill>
            </a:ln>
          </c:spPr>
          <c:dPt>
            <c:idx val="0"/>
            <c:bubble3D val="0"/>
            <c:spPr>
              <a:solidFill>
                <a:srgbClr val="800002"/>
              </a:solidFill>
              <a:ln>
                <a:solidFill>
                  <a:schemeClr val="tx1"/>
                </a:solidFill>
              </a:ln>
            </c:spPr>
            <c:extLst>
              <c:ext xmlns:c16="http://schemas.microsoft.com/office/drawing/2014/chart" uri="{C3380CC4-5D6E-409C-BE32-E72D297353CC}">
                <c16:uniqueId val="{00000000-61E2-45D0-80EC-FBAE1EA77ABD}"/>
              </c:ext>
            </c:extLst>
          </c:dPt>
          <c:dPt>
            <c:idx val="1"/>
            <c:bubble3D val="0"/>
            <c:spPr>
              <a:solidFill>
                <a:srgbClr val="0F253E"/>
              </a:solidFill>
              <a:ln>
                <a:solidFill>
                  <a:schemeClr val="tx1"/>
                </a:solidFill>
              </a:ln>
            </c:spPr>
            <c:extLst>
              <c:ext xmlns:c16="http://schemas.microsoft.com/office/drawing/2014/chart" uri="{C3380CC4-5D6E-409C-BE32-E72D297353CC}">
                <c16:uniqueId val="{00000001-61E2-45D0-80EC-FBAE1EA77ABD}"/>
              </c:ext>
            </c:extLst>
          </c:dPt>
          <c:dLbls>
            <c:dLbl>
              <c:idx val="0"/>
              <c:layout>
                <c:manualLayout>
                  <c:x val="0.22090070232490716"/>
                  <c:y val="-0.11108941717427125"/>
                </c:manualLayout>
              </c:layou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61E2-45D0-80EC-FBAE1EA77ABD}"/>
                </c:ext>
              </c:extLst>
            </c:dLbl>
            <c:dLbl>
              <c:idx val="1"/>
              <c:layout>
                <c:manualLayout>
                  <c:x val="-0.2068005391373606"/>
                  <c:y val="3.7409427254571463E-2"/>
                </c:manualLayout>
              </c:layou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61E2-45D0-80EC-FBAE1EA77ABD}"/>
                </c:ext>
              </c:extLst>
            </c:dLbl>
            <c:spPr>
              <a:noFill/>
              <a:ln>
                <a:noFill/>
              </a:ln>
              <a:effectLst/>
            </c:spPr>
            <c:txPr>
              <a:bodyPr/>
              <a:lstStyle/>
              <a:p>
                <a:pPr>
                  <a:defRPr sz="1400">
                    <a:solidFill>
                      <a:schemeClr val="bg1"/>
                    </a:solidFill>
                    <a:latin typeface="Cambria"/>
                    <a:cs typeface="Cambria"/>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Discretionary</c:v>
                </c:pt>
                <c:pt idx="1">
                  <c:v>Non-Discretionary</c:v>
                </c:pt>
              </c:strCache>
            </c:strRef>
          </c:cat>
          <c:val>
            <c:numRef>
              <c:f>Sheet1!$B$2:$B$3</c:f>
              <c:numCache>
                <c:formatCode>General</c:formatCode>
                <c:ptCount val="2"/>
                <c:pt idx="0">
                  <c:v>98.1</c:v>
                </c:pt>
                <c:pt idx="1">
                  <c:v>46.7</c:v>
                </c:pt>
              </c:numCache>
            </c:numRef>
          </c:val>
          <c:extLst>
            <c:ext xmlns:c16="http://schemas.microsoft.com/office/drawing/2014/chart" uri="{C3380CC4-5D6E-409C-BE32-E72D297353CC}">
              <c16:uniqueId val="{00000002-61E2-45D0-80EC-FBAE1EA77ABD}"/>
            </c:ext>
          </c:extLst>
        </c:ser>
        <c:dLbls>
          <c:showLegendKey val="0"/>
          <c:showVal val="0"/>
          <c:showCatName val="0"/>
          <c:showSerName val="0"/>
          <c:showPercent val="0"/>
          <c:showBubbleSize val="0"/>
          <c:showLeaderLines val="0"/>
        </c:dLbls>
        <c:firstSliceAng val="139"/>
      </c:pieChart>
    </c:plotArea>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83461548924814"/>
          <c:y val="3.6462585826349779E-2"/>
          <c:w val="0.7134116914970785"/>
          <c:h val="0.63231700570137384"/>
        </c:manualLayout>
      </c:layout>
      <c:lineChart>
        <c:grouping val="standard"/>
        <c:varyColors val="0"/>
        <c:ser>
          <c:idx val="0"/>
          <c:order val="0"/>
          <c:tx>
            <c:strRef>
              <c:f>Sheet1!$B$1</c:f>
              <c:strCache>
                <c:ptCount val="1"/>
                <c:pt idx="0">
                  <c:v>Enacted Budget</c:v>
                </c:pt>
              </c:strCache>
            </c:strRef>
          </c:tx>
          <c:spPr>
            <a:ln w="28575" cap="rnd">
              <a:solidFill>
                <a:schemeClr val="accent1"/>
              </a:solidFill>
              <a:round/>
            </a:ln>
            <a:effectLst/>
          </c:spPr>
          <c:marker>
            <c:symbol val="x"/>
            <c:size val="4"/>
            <c:spPr>
              <a:solidFill>
                <a:srgbClr val="0070C0"/>
              </a:solidFill>
              <a:ln w="9525">
                <a:solidFill>
                  <a:schemeClr val="accent1"/>
                </a:solidFill>
              </a:ln>
              <a:effectLst/>
            </c:spPr>
          </c:marker>
          <c:cat>
            <c:strRef>
              <c:f>Sheet1!$A$2:$A$8</c:f>
              <c:strCache>
                <c:ptCount val="6"/>
                <c:pt idx="0">
                  <c:v>FY18</c:v>
                </c:pt>
                <c:pt idx="1">
                  <c:v>FY19</c:v>
                </c:pt>
                <c:pt idx="2">
                  <c:v>FY20</c:v>
                </c:pt>
                <c:pt idx="3">
                  <c:v>FY21</c:v>
                </c:pt>
                <c:pt idx="4">
                  <c:v>FY22 EOB</c:v>
                </c:pt>
                <c:pt idx="5">
                  <c:v>FY23 Recommended</c:v>
                </c:pt>
              </c:strCache>
            </c:strRef>
          </c:cat>
          <c:val>
            <c:numRef>
              <c:f>Sheet1!$B$2:$B$8</c:f>
              <c:numCache>
                <c:formatCode>_("$"* #,##0_);_("$"* \(#,##0\);_("$"* "-"??_);_(@_)</c:formatCode>
                <c:ptCount val="6"/>
                <c:pt idx="0">
                  <c:v>123508782</c:v>
                </c:pt>
                <c:pt idx="1">
                  <c:v>136150465</c:v>
                </c:pt>
                <c:pt idx="2">
                  <c:v>134008686</c:v>
                </c:pt>
                <c:pt idx="3">
                  <c:v>137264630</c:v>
                </c:pt>
                <c:pt idx="4">
                  <c:v>144770227</c:v>
                </c:pt>
                <c:pt idx="5">
                  <c:v>144756085</c:v>
                </c:pt>
              </c:numCache>
            </c:numRef>
          </c:val>
          <c:smooth val="0"/>
          <c:extLst>
            <c:ext xmlns:c16="http://schemas.microsoft.com/office/drawing/2014/chart" uri="{C3380CC4-5D6E-409C-BE32-E72D297353CC}">
              <c16:uniqueId val="{00000000-FD7A-704A-9C6A-4AA975E0BDD8}"/>
            </c:ext>
          </c:extLst>
        </c:ser>
        <c:ser>
          <c:idx val="1"/>
          <c:order val="1"/>
          <c:tx>
            <c:strRef>
              <c:f>Sheet1!$C$1</c:f>
              <c:strCache>
                <c:ptCount val="1"/>
                <c:pt idx="0">
                  <c:v>FYE Budget</c:v>
                </c:pt>
              </c:strCache>
            </c:strRef>
          </c:tx>
          <c:spPr>
            <a:ln w="28575" cap="rnd">
              <a:solidFill>
                <a:schemeClr val="accent6">
                  <a:lumMod val="75000"/>
                </a:schemeClr>
              </a:solidFill>
              <a:round/>
            </a:ln>
            <a:effectLst/>
          </c:spPr>
          <c:marker>
            <c:symbol val="circle"/>
            <c:size val="5"/>
            <c:spPr>
              <a:solidFill>
                <a:schemeClr val="accent1"/>
              </a:solidFill>
              <a:ln w="9525">
                <a:solidFill>
                  <a:schemeClr val="accent6">
                    <a:lumMod val="75000"/>
                  </a:schemeClr>
                </a:solidFill>
              </a:ln>
              <a:effectLst/>
            </c:spPr>
          </c:marker>
          <c:cat>
            <c:strRef>
              <c:f>Sheet1!$A$2:$A$8</c:f>
              <c:strCache>
                <c:ptCount val="6"/>
                <c:pt idx="0">
                  <c:v>FY18</c:v>
                </c:pt>
                <c:pt idx="1">
                  <c:v>FY19</c:v>
                </c:pt>
                <c:pt idx="2">
                  <c:v>FY20</c:v>
                </c:pt>
                <c:pt idx="3">
                  <c:v>FY21</c:v>
                </c:pt>
                <c:pt idx="4">
                  <c:v>FY22 EOB</c:v>
                </c:pt>
                <c:pt idx="5">
                  <c:v>FY23 Recommended</c:v>
                </c:pt>
              </c:strCache>
            </c:strRef>
          </c:cat>
          <c:val>
            <c:numRef>
              <c:f>Sheet1!$C$2:$C$8</c:f>
              <c:numCache>
                <c:formatCode>_("$"* #,##0_);_("$"* \(#,##0\);_("$"* "-"??_);_(@_)</c:formatCode>
                <c:ptCount val="6"/>
                <c:pt idx="0">
                  <c:v>126860579</c:v>
                </c:pt>
                <c:pt idx="1">
                  <c:v>134830229</c:v>
                </c:pt>
                <c:pt idx="2">
                  <c:v>140360196</c:v>
                </c:pt>
                <c:pt idx="3">
                  <c:v>145849917</c:v>
                </c:pt>
              </c:numCache>
            </c:numRef>
          </c:val>
          <c:smooth val="0"/>
          <c:extLst>
            <c:ext xmlns:c16="http://schemas.microsoft.com/office/drawing/2014/chart" uri="{C3380CC4-5D6E-409C-BE32-E72D297353CC}">
              <c16:uniqueId val="{00000001-FD7A-704A-9C6A-4AA975E0BDD8}"/>
            </c:ext>
          </c:extLst>
        </c:ser>
        <c:ser>
          <c:idx val="2"/>
          <c:order val="2"/>
          <c:tx>
            <c:strRef>
              <c:f>Sheet1!$D$1</c:f>
              <c:strCache>
                <c:ptCount val="1"/>
                <c:pt idx="0">
                  <c:v>Actual Expenditures</c:v>
                </c:pt>
              </c:strCache>
            </c:strRef>
          </c:tx>
          <c:spPr>
            <a:ln w="28575" cap="rnd">
              <a:solidFill>
                <a:srgbClr val="C00000"/>
              </a:solidFill>
              <a:round/>
            </a:ln>
            <a:effectLst/>
          </c:spPr>
          <c:marker>
            <c:symbol val="diamond"/>
            <c:size val="5"/>
            <c:spPr>
              <a:solidFill>
                <a:srgbClr val="C00000"/>
              </a:solidFill>
              <a:ln w="9525">
                <a:solidFill>
                  <a:srgbClr val="C00000"/>
                </a:solidFill>
              </a:ln>
              <a:effectLst/>
            </c:spPr>
          </c:marker>
          <c:cat>
            <c:strRef>
              <c:f>Sheet1!$A$2:$A$8</c:f>
              <c:strCache>
                <c:ptCount val="6"/>
                <c:pt idx="0">
                  <c:v>FY18</c:v>
                </c:pt>
                <c:pt idx="1">
                  <c:v>FY19</c:v>
                </c:pt>
                <c:pt idx="2">
                  <c:v>FY20</c:v>
                </c:pt>
                <c:pt idx="3">
                  <c:v>FY21</c:v>
                </c:pt>
                <c:pt idx="4">
                  <c:v>FY22 EOB</c:v>
                </c:pt>
                <c:pt idx="5">
                  <c:v>FY23 Recommended</c:v>
                </c:pt>
              </c:strCache>
            </c:strRef>
          </c:cat>
          <c:val>
            <c:numRef>
              <c:f>Sheet1!$D$2:$D$8</c:f>
              <c:numCache>
                <c:formatCode>_("$"* #,##0_);_("$"* \(#,##0\);_("$"* "-"??_);_(@_)</c:formatCode>
                <c:ptCount val="6"/>
                <c:pt idx="0">
                  <c:v>110065052</c:v>
                </c:pt>
                <c:pt idx="1">
                  <c:v>115221735</c:v>
                </c:pt>
                <c:pt idx="2">
                  <c:v>122368240</c:v>
                </c:pt>
                <c:pt idx="3">
                  <c:v>125256322</c:v>
                </c:pt>
              </c:numCache>
            </c:numRef>
          </c:val>
          <c:smooth val="0"/>
          <c:extLst>
            <c:ext xmlns:c16="http://schemas.microsoft.com/office/drawing/2014/chart" uri="{C3380CC4-5D6E-409C-BE32-E72D297353CC}">
              <c16:uniqueId val="{00000000-50D9-814E-83FA-94AF5099CD11}"/>
            </c:ext>
          </c:extLst>
        </c:ser>
        <c:ser>
          <c:idx val="3"/>
          <c:order val="3"/>
          <c:tx>
            <c:strRef>
              <c:f>Sheet1!$E$1</c:f>
              <c:strCache>
                <c:ptCount val="1"/>
                <c:pt idx="0">
                  <c:v>FY22 Expenditure Trend </c:v>
                </c:pt>
              </c:strCache>
            </c:strRef>
          </c:tx>
          <c:spPr>
            <a:ln w="28575" cap="rnd">
              <a:solidFill>
                <a:srgbClr val="7030A0"/>
              </a:solidFill>
              <a:prstDash val="dash"/>
              <a:round/>
            </a:ln>
            <a:effectLst/>
          </c:spPr>
          <c:marker>
            <c:symbol val="diamond"/>
            <c:size val="5"/>
            <c:spPr>
              <a:solidFill>
                <a:srgbClr val="7030A0"/>
              </a:solidFill>
              <a:ln w="9525">
                <a:solidFill>
                  <a:schemeClr val="tx1"/>
                </a:solidFill>
              </a:ln>
              <a:effectLst/>
            </c:spPr>
          </c:marker>
          <c:cat>
            <c:strRef>
              <c:f>Sheet1!$A$2:$A$8</c:f>
              <c:strCache>
                <c:ptCount val="6"/>
                <c:pt idx="0">
                  <c:v>FY18</c:v>
                </c:pt>
                <c:pt idx="1">
                  <c:v>FY19</c:v>
                </c:pt>
                <c:pt idx="2">
                  <c:v>FY20</c:v>
                </c:pt>
                <c:pt idx="3">
                  <c:v>FY21</c:v>
                </c:pt>
                <c:pt idx="4">
                  <c:v>FY22 EOB</c:v>
                </c:pt>
                <c:pt idx="5">
                  <c:v>FY23 Recommended</c:v>
                </c:pt>
              </c:strCache>
            </c:strRef>
          </c:cat>
          <c:val>
            <c:numRef>
              <c:f>Sheet1!$E$2:$E$8</c:f>
              <c:numCache>
                <c:formatCode>General</c:formatCode>
                <c:ptCount val="6"/>
                <c:pt idx="3" formatCode="_(&quot;$&quot;* #,##0_);_(&quot;$&quot;* \(#,##0\);_(&quot;$&quot;* &quot;-&quot;??_);_(@_)">
                  <c:v>125256322</c:v>
                </c:pt>
                <c:pt idx="4" formatCode="_(&quot;$&quot;* #,##0_);_(&quot;$&quot;* \(#,##0\);_(&quot;$&quot;* &quot;-&quot;??_);_(@_)">
                  <c:v>126511212</c:v>
                </c:pt>
              </c:numCache>
            </c:numRef>
          </c:val>
          <c:smooth val="0"/>
          <c:extLst>
            <c:ext xmlns:c16="http://schemas.microsoft.com/office/drawing/2014/chart" uri="{C3380CC4-5D6E-409C-BE32-E72D297353CC}">
              <c16:uniqueId val="{00000000-1598-BB48-AE9B-1E9E62B8FD6F}"/>
            </c:ext>
          </c:extLst>
        </c:ser>
        <c:dLbls>
          <c:showLegendKey val="0"/>
          <c:showVal val="0"/>
          <c:showCatName val="0"/>
          <c:showSerName val="0"/>
          <c:showPercent val="0"/>
          <c:showBubbleSize val="0"/>
        </c:dLbls>
        <c:marker val="1"/>
        <c:smooth val="0"/>
        <c:axId val="620953759"/>
        <c:axId val="572697151"/>
      </c:lineChart>
      <c:catAx>
        <c:axId val="62095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572697151"/>
        <c:crosses val="autoZero"/>
        <c:auto val="1"/>
        <c:lblAlgn val="ctr"/>
        <c:lblOffset val="100"/>
        <c:noMultiLvlLbl val="0"/>
      </c:catAx>
      <c:valAx>
        <c:axId val="57269715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620953759"/>
        <c:crosses val="autoZero"/>
        <c:crossBetween val="between"/>
        <c:dispUnits>
          <c:builtInUnit val="millions"/>
          <c:dispUnitsLbl>
            <c:layout>
              <c:manualLayout>
                <c:xMode val="edge"/>
                <c:yMode val="edge"/>
                <c:x val="0.20196407494456795"/>
                <c:y val="0.33371672500043675"/>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dispUnitsLbl>
        </c:dispUnits>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000">
          <a:solidFill>
            <a:schemeClr val="tx1"/>
          </a:solidFill>
          <a:latin typeface="Cambria" panose="02040503050406030204" pitchFamily="18"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09383202099737E-2"/>
          <c:y val="0.12728124999999998"/>
          <c:w val="0.84730003280839894"/>
          <c:h val="0.69406028543307086"/>
        </c:manualLayout>
      </c:layout>
      <c:barChart>
        <c:barDir val="bar"/>
        <c:grouping val="clustered"/>
        <c:varyColors val="0"/>
        <c:ser>
          <c:idx val="0"/>
          <c:order val="0"/>
          <c:tx>
            <c:strRef>
              <c:f>Sheet1!$B$1</c:f>
              <c:strCache>
                <c:ptCount val="1"/>
                <c:pt idx="0">
                  <c:v>in Millions</c:v>
                </c:pt>
              </c:strCache>
            </c:strRef>
          </c:tx>
          <c:spPr>
            <a:solidFill>
              <a:schemeClr val="accent1"/>
            </a:solidFill>
            <a:ln>
              <a:noFill/>
            </a:ln>
            <a:effectLst/>
          </c:spPr>
          <c:invertIfNegative val="0"/>
          <c:cat>
            <c:strRef>
              <c:f>Sheet1!$A$2:$A$23</c:f>
              <c:strCache>
                <c:ptCount val="22"/>
                <c:pt idx="0">
                  <c:v>FY01</c:v>
                </c:pt>
                <c:pt idx="1">
                  <c:v>FY02</c:v>
                </c:pt>
                <c:pt idx="2">
                  <c:v>FY03</c:v>
                </c:pt>
                <c:pt idx="3">
                  <c:v>FY04</c:v>
                </c:pt>
                <c:pt idx="4">
                  <c:v>FY05</c:v>
                </c:pt>
                <c:pt idx="5">
                  <c:v>FY06</c:v>
                </c:pt>
                <c:pt idx="6">
                  <c:v>FY07</c:v>
                </c:pt>
                <c:pt idx="7">
                  <c:v>FY08</c:v>
                </c:pt>
                <c:pt idx="8">
                  <c:v>FY09</c:v>
                </c:pt>
                <c:pt idx="9">
                  <c:v>FY10</c:v>
                </c:pt>
                <c:pt idx="10">
                  <c:v>FY11</c:v>
                </c:pt>
                <c:pt idx="11">
                  <c:v>FY12</c:v>
                </c:pt>
                <c:pt idx="12">
                  <c:v>FY13</c:v>
                </c:pt>
                <c:pt idx="13">
                  <c:v>FY14</c:v>
                </c:pt>
                <c:pt idx="14">
                  <c:v>FY15</c:v>
                </c:pt>
                <c:pt idx="15">
                  <c:v>FY16</c:v>
                </c:pt>
                <c:pt idx="16">
                  <c:v>FY17</c:v>
                </c:pt>
                <c:pt idx="17">
                  <c:v>FY18</c:v>
                </c:pt>
                <c:pt idx="18">
                  <c:v>FY19</c:v>
                </c:pt>
                <c:pt idx="19">
                  <c:v>FY20</c:v>
                </c:pt>
                <c:pt idx="20">
                  <c:v>FY21</c:v>
                </c:pt>
                <c:pt idx="21">
                  <c:v>FY22</c:v>
                </c:pt>
              </c:strCache>
            </c:strRef>
          </c:cat>
          <c:val>
            <c:numRef>
              <c:f>Sheet1!$B$2:$B$23</c:f>
              <c:numCache>
                <c:formatCode>"$"#,##0</c:formatCode>
                <c:ptCount val="22"/>
                <c:pt idx="0">
                  <c:v>7701994</c:v>
                </c:pt>
                <c:pt idx="1">
                  <c:v>7549416</c:v>
                </c:pt>
                <c:pt idx="2">
                  <c:v>8080529</c:v>
                </c:pt>
                <c:pt idx="3">
                  <c:v>7786807</c:v>
                </c:pt>
                <c:pt idx="4">
                  <c:v>10029850</c:v>
                </c:pt>
                <c:pt idx="5">
                  <c:v>11176758</c:v>
                </c:pt>
                <c:pt idx="6">
                  <c:v>11338928</c:v>
                </c:pt>
                <c:pt idx="7">
                  <c:v>10823883</c:v>
                </c:pt>
                <c:pt idx="8">
                  <c:v>10200364</c:v>
                </c:pt>
                <c:pt idx="9">
                  <c:v>10120749</c:v>
                </c:pt>
                <c:pt idx="10">
                  <c:v>10611585</c:v>
                </c:pt>
                <c:pt idx="11">
                  <c:v>10679641</c:v>
                </c:pt>
                <c:pt idx="12">
                  <c:v>10737242</c:v>
                </c:pt>
                <c:pt idx="13">
                  <c:v>11116602</c:v>
                </c:pt>
                <c:pt idx="14">
                  <c:v>11247524</c:v>
                </c:pt>
                <c:pt idx="15">
                  <c:v>11511342</c:v>
                </c:pt>
                <c:pt idx="16">
                  <c:v>11746662</c:v>
                </c:pt>
                <c:pt idx="17">
                  <c:v>11532854</c:v>
                </c:pt>
                <c:pt idx="18">
                  <c:v>12394122</c:v>
                </c:pt>
                <c:pt idx="19">
                  <c:v>11955555</c:v>
                </c:pt>
                <c:pt idx="20">
                  <c:v>13176339</c:v>
                </c:pt>
                <c:pt idx="21">
                  <c:v>7264839</c:v>
                </c:pt>
              </c:numCache>
            </c:numRef>
          </c:val>
          <c:extLst>
            <c:ext xmlns:c16="http://schemas.microsoft.com/office/drawing/2014/chart" uri="{C3380CC4-5D6E-409C-BE32-E72D297353CC}">
              <c16:uniqueId val="{00000000-AA96-4201-A152-E9C542E79C0B}"/>
            </c:ext>
          </c:extLst>
        </c:ser>
        <c:dLbls>
          <c:showLegendKey val="0"/>
          <c:showVal val="0"/>
          <c:showCatName val="0"/>
          <c:showSerName val="0"/>
          <c:showPercent val="0"/>
          <c:showBubbleSize val="0"/>
        </c:dLbls>
        <c:gapWidth val="182"/>
        <c:axId val="803884840"/>
        <c:axId val="803879264"/>
      </c:barChart>
      <c:catAx>
        <c:axId val="803884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03879264"/>
        <c:crosses val="autoZero"/>
        <c:auto val="1"/>
        <c:lblAlgn val="ctr"/>
        <c:lblOffset val="100"/>
        <c:noMultiLvlLbl val="0"/>
      </c:catAx>
      <c:valAx>
        <c:axId val="80387926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2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03884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9B090-E020-9044-9BD8-545C0A20E0F7}"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0303CD29-7EB4-124A-BFF1-BFB0DAD712C6}">
      <dgm:prSet custT="1"/>
      <dgm:spPr>
        <a:solidFill>
          <a:srgbClr val="8CB4CF"/>
        </a:solidFill>
        <a:ln w="3175">
          <a:solidFill>
            <a:schemeClr val="tx1"/>
          </a:solidFill>
        </a:ln>
      </dgm:spPr>
      <dgm:t>
        <a:bodyPr/>
        <a:lstStyle/>
        <a:p>
          <a:r>
            <a:rPr lang="en-US" sz="1000" b="1" dirty="0">
              <a:solidFill>
                <a:schemeClr val="tx1"/>
              </a:solidFill>
              <a:latin typeface="Cambria"/>
              <a:cs typeface="Cambria"/>
            </a:rPr>
            <a:t>Secretary</a:t>
          </a:r>
        </a:p>
      </dgm:t>
    </dgm:pt>
    <dgm:pt modelId="{25D055EA-6B7A-4743-9A46-F46C62CC6AAC}" type="parTrans" cxnId="{B9EDF5AD-5E8C-2649-A5A7-95B26E30EA1B}">
      <dgm:prSet/>
      <dgm:spPr/>
      <dgm:t>
        <a:bodyPr/>
        <a:lstStyle/>
        <a:p>
          <a:endParaRPr lang="en-US" sz="3200"/>
        </a:p>
      </dgm:t>
    </dgm:pt>
    <dgm:pt modelId="{B3E8BD1D-8770-0C4F-95CF-0EF4E50076ED}" type="sibTrans" cxnId="{B9EDF5AD-5E8C-2649-A5A7-95B26E30EA1B}">
      <dgm:prSet/>
      <dgm:spPr/>
      <dgm:t>
        <a:bodyPr/>
        <a:lstStyle/>
        <a:p>
          <a:endParaRPr lang="en-US" sz="3200"/>
        </a:p>
      </dgm:t>
    </dgm:pt>
    <dgm:pt modelId="{10DE895A-7180-AD4E-A4C0-4A9D1130FE7D}">
      <dgm:prSet custT="1"/>
      <dgm:spPr>
        <a:solidFill>
          <a:srgbClr val="8CB4CF"/>
        </a:solidFill>
        <a:ln w="3175">
          <a:solidFill>
            <a:schemeClr val="tx1"/>
          </a:solidFill>
        </a:ln>
      </dgm:spPr>
      <dgm:t>
        <a:bodyPr/>
        <a:lstStyle/>
        <a:p>
          <a:r>
            <a:rPr lang="en-US" sz="1000" b="1" dirty="0">
              <a:solidFill>
                <a:schemeClr val="tx1"/>
              </a:solidFill>
              <a:latin typeface="Cambria"/>
              <a:cs typeface="Cambria"/>
            </a:rPr>
            <a:t>Environmental Compliance</a:t>
          </a:r>
        </a:p>
      </dgm:t>
    </dgm:pt>
    <dgm:pt modelId="{9D2608E3-2E08-B748-8DE2-AE8F468BD9C3}" type="parTrans" cxnId="{69E929A0-947F-EB4D-91A9-6664911DBCB6}">
      <dgm:prSet/>
      <dgm:spPr/>
      <dgm:t>
        <a:bodyPr/>
        <a:lstStyle/>
        <a:p>
          <a:endParaRPr lang="en-US" sz="3200"/>
        </a:p>
      </dgm:t>
    </dgm:pt>
    <dgm:pt modelId="{3CF98FF8-0E8C-F044-915F-7A82118A1E03}" type="sibTrans" cxnId="{69E929A0-947F-EB4D-91A9-6664911DBCB6}">
      <dgm:prSet/>
      <dgm:spPr/>
      <dgm:t>
        <a:bodyPr/>
        <a:lstStyle/>
        <a:p>
          <a:endParaRPr lang="en-US" sz="3200"/>
        </a:p>
      </dgm:t>
    </dgm:pt>
    <dgm:pt modelId="{324AC4B8-5996-8C44-BF01-E62DD93931B1}">
      <dgm:prSet custT="1"/>
      <dgm:spPr>
        <a:solidFill>
          <a:srgbClr val="8CB4CF"/>
        </a:solidFill>
        <a:ln w="3175">
          <a:solidFill>
            <a:schemeClr val="tx1"/>
          </a:solidFill>
        </a:ln>
      </dgm:spPr>
      <dgm:t>
        <a:bodyPr/>
        <a:lstStyle/>
        <a:p>
          <a:r>
            <a:rPr lang="en-US" sz="1000" b="1" dirty="0">
              <a:solidFill>
                <a:schemeClr val="tx1"/>
              </a:solidFill>
              <a:latin typeface="Cambria"/>
              <a:cs typeface="Cambria"/>
            </a:rPr>
            <a:t>Environmental Services</a:t>
          </a:r>
        </a:p>
      </dgm:t>
    </dgm:pt>
    <dgm:pt modelId="{DB4EBAF9-F7EB-7B42-AD2A-32F4C3B8F2EF}" type="parTrans" cxnId="{A6765E85-3255-0542-A606-1DBCED6B3DAC}">
      <dgm:prSet/>
      <dgm:spPr/>
      <dgm:t>
        <a:bodyPr/>
        <a:lstStyle/>
        <a:p>
          <a:endParaRPr lang="en-US" sz="3200"/>
        </a:p>
      </dgm:t>
    </dgm:pt>
    <dgm:pt modelId="{8D1DB2AC-CF5D-C848-9A8E-18F63A381F51}" type="sibTrans" cxnId="{A6765E85-3255-0542-A606-1DBCED6B3DAC}">
      <dgm:prSet/>
      <dgm:spPr/>
      <dgm:t>
        <a:bodyPr/>
        <a:lstStyle/>
        <a:p>
          <a:endParaRPr lang="en-US" sz="3200"/>
        </a:p>
      </dgm:t>
    </dgm:pt>
    <dgm:pt modelId="{DFF64B06-41B5-3747-943A-829E0DD1DE4B}">
      <dgm:prSet custT="1"/>
      <dgm:spPr>
        <a:solidFill>
          <a:srgbClr val="8CB4CF"/>
        </a:solidFill>
        <a:ln w="3175">
          <a:solidFill>
            <a:schemeClr val="tx1"/>
          </a:solidFill>
        </a:ln>
      </dgm:spPr>
      <dgm:t>
        <a:bodyPr/>
        <a:lstStyle/>
        <a:p>
          <a:r>
            <a:rPr lang="en-US" sz="1000" b="1" dirty="0">
              <a:solidFill>
                <a:schemeClr val="tx1"/>
              </a:solidFill>
              <a:latin typeface="Cambria"/>
              <a:cs typeface="Cambria"/>
            </a:rPr>
            <a:t>Management and Finance</a:t>
          </a:r>
        </a:p>
      </dgm:t>
    </dgm:pt>
    <dgm:pt modelId="{06833414-B30F-E848-9C10-87F969C18AA1}" type="parTrans" cxnId="{7A4CEB6F-A99A-214B-BF6E-2A0DCA771AEF}">
      <dgm:prSet/>
      <dgm:spPr/>
      <dgm:t>
        <a:bodyPr/>
        <a:lstStyle/>
        <a:p>
          <a:endParaRPr lang="en-US" sz="3200"/>
        </a:p>
      </dgm:t>
    </dgm:pt>
    <dgm:pt modelId="{2F6B292B-237E-9D49-95FD-D70C0DBD3115}" type="sibTrans" cxnId="{7A4CEB6F-A99A-214B-BF6E-2A0DCA771AEF}">
      <dgm:prSet/>
      <dgm:spPr/>
      <dgm:t>
        <a:bodyPr/>
        <a:lstStyle/>
        <a:p>
          <a:endParaRPr lang="en-US" sz="3200"/>
        </a:p>
      </dgm:t>
    </dgm:pt>
    <dgm:pt modelId="{CEFF8B14-CBE3-DB4A-8983-21B8EBAF246D}">
      <dgm:prSet custT="1"/>
      <dgm:spPr>
        <a:solidFill>
          <a:srgbClr val="4B711C"/>
        </a:solidFill>
        <a:ln w="19050" cmpd="sng">
          <a:solidFill>
            <a:srgbClr val="4E81BD"/>
          </a:solidFill>
        </a:ln>
      </dgm:spPr>
      <dgm:t>
        <a:bodyPr/>
        <a:lstStyle/>
        <a:p>
          <a:r>
            <a:rPr lang="en-US" sz="1100" b="1" dirty="0">
              <a:solidFill>
                <a:srgbClr val="FFFFFF"/>
              </a:solidFill>
              <a:latin typeface="Cambria"/>
              <a:cs typeface="Cambria"/>
            </a:rPr>
            <a:t>13-856 </a:t>
          </a:r>
        </a:p>
        <a:p>
          <a:r>
            <a:rPr lang="en-US" sz="1100" b="1" dirty="0">
              <a:solidFill>
                <a:srgbClr val="FFFFFF"/>
              </a:solidFill>
              <a:latin typeface="Cambria"/>
              <a:cs typeface="Cambria"/>
            </a:rPr>
            <a:t>Office of </a:t>
          </a:r>
        </a:p>
        <a:p>
          <a:r>
            <a:rPr lang="en-US" sz="1100" b="1" dirty="0">
              <a:solidFill>
                <a:srgbClr val="FFFFFF"/>
              </a:solidFill>
              <a:latin typeface="Cambria"/>
              <a:cs typeface="Cambria"/>
            </a:rPr>
            <a:t>Environmental Quality</a:t>
          </a:r>
        </a:p>
      </dgm:t>
    </dgm:pt>
    <dgm:pt modelId="{D870C9FD-921E-534E-9A99-3C93B8AF32B8}" type="parTrans" cxnId="{E14345FB-9E9F-D748-BC98-5BAFD279E06C}">
      <dgm:prSet/>
      <dgm:spPr/>
      <dgm:t>
        <a:bodyPr/>
        <a:lstStyle/>
        <a:p>
          <a:endParaRPr lang="en-US" sz="3200"/>
        </a:p>
      </dgm:t>
    </dgm:pt>
    <dgm:pt modelId="{0FE5664E-2897-6645-8119-9812C0B8F9CA}" type="sibTrans" cxnId="{E14345FB-9E9F-D748-BC98-5BAFD279E06C}">
      <dgm:prSet/>
      <dgm:spPr/>
      <dgm:t>
        <a:bodyPr/>
        <a:lstStyle/>
        <a:p>
          <a:endParaRPr lang="en-US" sz="3200"/>
        </a:p>
      </dgm:t>
    </dgm:pt>
    <dgm:pt modelId="{6C919AA8-5712-4048-A064-CF0B8BCD8B1D}">
      <dgm:prSet custT="1"/>
      <dgm:spPr>
        <a:solidFill>
          <a:srgbClr val="8CB4CF"/>
        </a:solidFill>
        <a:ln w="3175">
          <a:solidFill>
            <a:schemeClr val="tx1"/>
          </a:solidFill>
        </a:ln>
      </dgm:spPr>
      <dgm:t>
        <a:bodyPr/>
        <a:lstStyle/>
        <a:p>
          <a:r>
            <a:rPr lang="en-US" sz="1000" b="1" dirty="0">
              <a:solidFill>
                <a:schemeClr val="tx1"/>
              </a:solidFill>
              <a:latin typeface="Cambria"/>
              <a:cs typeface="Cambria"/>
            </a:rPr>
            <a:t>Environmental Assessment</a:t>
          </a:r>
        </a:p>
      </dgm:t>
    </dgm:pt>
    <dgm:pt modelId="{6C858F9F-D8D8-C345-819D-4D3C6884A75B}" type="parTrans" cxnId="{71BF5140-9DAC-0645-BB4B-25AAE14AF7DE}">
      <dgm:prSet/>
      <dgm:spPr/>
      <dgm:t>
        <a:bodyPr/>
        <a:lstStyle/>
        <a:p>
          <a:endParaRPr lang="en-US" sz="3200"/>
        </a:p>
      </dgm:t>
    </dgm:pt>
    <dgm:pt modelId="{B681BFF8-B6E7-AF44-8670-8AD76883ACC3}" type="sibTrans" cxnId="{71BF5140-9DAC-0645-BB4B-25AAE14AF7DE}">
      <dgm:prSet/>
      <dgm:spPr/>
      <dgm:t>
        <a:bodyPr/>
        <a:lstStyle/>
        <a:p>
          <a:endParaRPr lang="en-US" sz="3200"/>
        </a:p>
      </dgm:t>
    </dgm:pt>
    <dgm:pt modelId="{BF24CD68-282C-D745-ACE5-AF4D6B564C8B}" type="pres">
      <dgm:prSet presAssocID="{0329B090-E020-9044-9BD8-545C0A20E0F7}" presName="hierChild1" presStyleCnt="0">
        <dgm:presLayoutVars>
          <dgm:orgChart val="1"/>
          <dgm:chPref val="1"/>
          <dgm:dir/>
          <dgm:animOne val="branch"/>
          <dgm:animLvl val="lvl"/>
          <dgm:resizeHandles/>
        </dgm:presLayoutVars>
      </dgm:prSet>
      <dgm:spPr/>
      <dgm:t>
        <a:bodyPr/>
        <a:lstStyle/>
        <a:p>
          <a:endParaRPr lang="en-US"/>
        </a:p>
      </dgm:t>
    </dgm:pt>
    <dgm:pt modelId="{46D9EA18-58CA-304A-8DA0-AF770E9F996D}" type="pres">
      <dgm:prSet presAssocID="{CEFF8B14-CBE3-DB4A-8983-21B8EBAF246D}" presName="hierRoot1" presStyleCnt="0">
        <dgm:presLayoutVars>
          <dgm:hierBranch val="init"/>
        </dgm:presLayoutVars>
      </dgm:prSet>
      <dgm:spPr/>
    </dgm:pt>
    <dgm:pt modelId="{9E0FB21A-07CE-2F4F-9158-489BC1C3D041}" type="pres">
      <dgm:prSet presAssocID="{CEFF8B14-CBE3-DB4A-8983-21B8EBAF246D}" presName="rootComposite1" presStyleCnt="0"/>
      <dgm:spPr/>
    </dgm:pt>
    <dgm:pt modelId="{BC7952F9-9290-1348-A0ED-957EC41BE329}" type="pres">
      <dgm:prSet presAssocID="{CEFF8B14-CBE3-DB4A-8983-21B8EBAF246D}" presName="rootText1" presStyleLbl="node0" presStyleIdx="0" presStyleCnt="1" custScaleX="141178" custScaleY="179143" custLinFactNeighborX="0" custLinFactNeighborY="11247">
        <dgm:presLayoutVars>
          <dgm:chPref val="3"/>
        </dgm:presLayoutVars>
      </dgm:prSet>
      <dgm:spPr/>
      <dgm:t>
        <a:bodyPr/>
        <a:lstStyle/>
        <a:p>
          <a:endParaRPr lang="en-US"/>
        </a:p>
      </dgm:t>
    </dgm:pt>
    <dgm:pt modelId="{360A4B4D-A623-4245-A29A-BA9C49020FA1}" type="pres">
      <dgm:prSet presAssocID="{CEFF8B14-CBE3-DB4A-8983-21B8EBAF246D}" presName="rootConnector1" presStyleLbl="node1" presStyleIdx="0" presStyleCnt="0"/>
      <dgm:spPr/>
      <dgm:t>
        <a:bodyPr/>
        <a:lstStyle/>
        <a:p>
          <a:endParaRPr lang="en-US"/>
        </a:p>
      </dgm:t>
    </dgm:pt>
    <dgm:pt modelId="{F82FB868-E070-1848-88D7-24B553CE7FC2}" type="pres">
      <dgm:prSet presAssocID="{CEFF8B14-CBE3-DB4A-8983-21B8EBAF246D}" presName="hierChild2" presStyleCnt="0"/>
      <dgm:spPr/>
    </dgm:pt>
    <dgm:pt modelId="{6A5F2C8E-F0A0-7F4D-9AE9-E986A720A96A}" type="pres">
      <dgm:prSet presAssocID="{25D055EA-6B7A-4743-9A46-F46C62CC6AAC}" presName="Name37" presStyleLbl="parChTrans1D2" presStyleIdx="0" presStyleCnt="5"/>
      <dgm:spPr/>
      <dgm:t>
        <a:bodyPr/>
        <a:lstStyle/>
        <a:p>
          <a:endParaRPr lang="en-US"/>
        </a:p>
      </dgm:t>
    </dgm:pt>
    <dgm:pt modelId="{0B6658A9-0D90-CF4E-9868-44B1D4248DBE}" type="pres">
      <dgm:prSet presAssocID="{0303CD29-7EB4-124A-BFF1-BFB0DAD712C6}" presName="hierRoot2" presStyleCnt="0">
        <dgm:presLayoutVars>
          <dgm:hierBranch val="init"/>
        </dgm:presLayoutVars>
      </dgm:prSet>
      <dgm:spPr/>
    </dgm:pt>
    <dgm:pt modelId="{1B5A5CBC-A2F0-D746-A74F-D2A4D5305A33}" type="pres">
      <dgm:prSet presAssocID="{0303CD29-7EB4-124A-BFF1-BFB0DAD712C6}" presName="rootComposite" presStyleCnt="0"/>
      <dgm:spPr/>
    </dgm:pt>
    <dgm:pt modelId="{A0DBE14C-D970-CD45-9A47-AA75E02EB5D2}" type="pres">
      <dgm:prSet presAssocID="{0303CD29-7EB4-124A-BFF1-BFB0DAD712C6}" presName="rootText" presStyleLbl="node2" presStyleIdx="0" presStyleCnt="5" custLinFactNeighborX="321" custLinFactNeighborY="69224">
        <dgm:presLayoutVars>
          <dgm:chPref val="3"/>
        </dgm:presLayoutVars>
      </dgm:prSet>
      <dgm:spPr/>
      <dgm:t>
        <a:bodyPr/>
        <a:lstStyle/>
        <a:p>
          <a:endParaRPr lang="en-US"/>
        </a:p>
      </dgm:t>
    </dgm:pt>
    <dgm:pt modelId="{D91E93D0-1C7C-B949-8B51-3CCB6ABCF4A3}" type="pres">
      <dgm:prSet presAssocID="{0303CD29-7EB4-124A-BFF1-BFB0DAD712C6}" presName="rootConnector" presStyleLbl="node2" presStyleIdx="0" presStyleCnt="5"/>
      <dgm:spPr/>
      <dgm:t>
        <a:bodyPr/>
        <a:lstStyle/>
        <a:p>
          <a:endParaRPr lang="en-US"/>
        </a:p>
      </dgm:t>
    </dgm:pt>
    <dgm:pt modelId="{4E1EDA7F-E5CA-7E47-81C0-8E7090E06B38}" type="pres">
      <dgm:prSet presAssocID="{0303CD29-7EB4-124A-BFF1-BFB0DAD712C6}" presName="hierChild4" presStyleCnt="0"/>
      <dgm:spPr/>
    </dgm:pt>
    <dgm:pt modelId="{2AF89958-4959-F947-8C86-EF2071FBC5CB}" type="pres">
      <dgm:prSet presAssocID="{0303CD29-7EB4-124A-BFF1-BFB0DAD712C6}" presName="hierChild5" presStyleCnt="0"/>
      <dgm:spPr/>
    </dgm:pt>
    <dgm:pt modelId="{E92B409F-1FB3-7B4C-A3A8-C3E234CA8EF7}" type="pres">
      <dgm:prSet presAssocID="{9D2608E3-2E08-B748-8DE2-AE8F468BD9C3}" presName="Name37" presStyleLbl="parChTrans1D2" presStyleIdx="1" presStyleCnt="5"/>
      <dgm:spPr/>
      <dgm:t>
        <a:bodyPr/>
        <a:lstStyle/>
        <a:p>
          <a:endParaRPr lang="en-US"/>
        </a:p>
      </dgm:t>
    </dgm:pt>
    <dgm:pt modelId="{16E79712-AE68-E048-8F59-2F24D8AE386E}" type="pres">
      <dgm:prSet presAssocID="{10DE895A-7180-AD4E-A4C0-4A9D1130FE7D}" presName="hierRoot2" presStyleCnt="0">
        <dgm:presLayoutVars>
          <dgm:hierBranch val="init"/>
        </dgm:presLayoutVars>
      </dgm:prSet>
      <dgm:spPr/>
    </dgm:pt>
    <dgm:pt modelId="{43E2946B-FDEB-704A-AE38-17DD6447938A}" type="pres">
      <dgm:prSet presAssocID="{10DE895A-7180-AD4E-A4C0-4A9D1130FE7D}" presName="rootComposite" presStyleCnt="0"/>
      <dgm:spPr/>
    </dgm:pt>
    <dgm:pt modelId="{4699F356-9933-B148-9924-8B1ECD23D973}" type="pres">
      <dgm:prSet presAssocID="{10DE895A-7180-AD4E-A4C0-4A9D1130FE7D}" presName="rootText" presStyleLbl="node2" presStyleIdx="1" presStyleCnt="5" custLinFactNeighborX="321" custLinFactNeighborY="69224">
        <dgm:presLayoutVars>
          <dgm:chPref val="3"/>
        </dgm:presLayoutVars>
      </dgm:prSet>
      <dgm:spPr/>
      <dgm:t>
        <a:bodyPr/>
        <a:lstStyle/>
        <a:p>
          <a:endParaRPr lang="en-US"/>
        </a:p>
      </dgm:t>
    </dgm:pt>
    <dgm:pt modelId="{602D1F63-D81B-0845-B588-C810C059AA5F}" type="pres">
      <dgm:prSet presAssocID="{10DE895A-7180-AD4E-A4C0-4A9D1130FE7D}" presName="rootConnector" presStyleLbl="node2" presStyleIdx="1" presStyleCnt="5"/>
      <dgm:spPr/>
      <dgm:t>
        <a:bodyPr/>
        <a:lstStyle/>
        <a:p>
          <a:endParaRPr lang="en-US"/>
        </a:p>
      </dgm:t>
    </dgm:pt>
    <dgm:pt modelId="{7EDAFC64-BC9E-3948-8074-4E55DA47768C}" type="pres">
      <dgm:prSet presAssocID="{10DE895A-7180-AD4E-A4C0-4A9D1130FE7D}" presName="hierChild4" presStyleCnt="0"/>
      <dgm:spPr/>
    </dgm:pt>
    <dgm:pt modelId="{53806A17-C09B-BA44-AF47-0A158572ED2D}" type="pres">
      <dgm:prSet presAssocID="{10DE895A-7180-AD4E-A4C0-4A9D1130FE7D}" presName="hierChild5" presStyleCnt="0"/>
      <dgm:spPr/>
    </dgm:pt>
    <dgm:pt modelId="{42A04431-FCDE-774C-8414-07516E47CE79}" type="pres">
      <dgm:prSet presAssocID="{DB4EBAF9-F7EB-7B42-AD2A-32F4C3B8F2EF}" presName="Name37" presStyleLbl="parChTrans1D2" presStyleIdx="2" presStyleCnt="5"/>
      <dgm:spPr/>
      <dgm:t>
        <a:bodyPr/>
        <a:lstStyle/>
        <a:p>
          <a:endParaRPr lang="en-US"/>
        </a:p>
      </dgm:t>
    </dgm:pt>
    <dgm:pt modelId="{A75DAFD8-7D85-FE49-AE68-1E4BD87713B8}" type="pres">
      <dgm:prSet presAssocID="{324AC4B8-5996-8C44-BF01-E62DD93931B1}" presName="hierRoot2" presStyleCnt="0">
        <dgm:presLayoutVars>
          <dgm:hierBranch val="init"/>
        </dgm:presLayoutVars>
      </dgm:prSet>
      <dgm:spPr/>
    </dgm:pt>
    <dgm:pt modelId="{81BEDBE3-CE31-754F-85EF-2EF98C05A4AF}" type="pres">
      <dgm:prSet presAssocID="{324AC4B8-5996-8C44-BF01-E62DD93931B1}" presName="rootComposite" presStyleCnt="0"/>
      <dgm:spPr/>
    </dgm:pt>
    <dgm:pt modelId="{8BF6D18B-7215-F84B-A239-DC687F9B6463}" type="pres">
      <dgm:prSet presAssocID="{324AC4B8-5996-8C44-BF01-E62DD93931B1}" presName="rootText" presStyleLbl="node2" presStyleIdx="2" presStyleCnt="5" custLinFactNeighborX="321" custLinFactNeighborY="69224">
        <dgm:presLayoutVars>
          <dgm:chPref val="3"/>
        </dgm:presLayoutVars>
      </dgm:prSet>
      <dgm:spPr/>
      <dgm:t>
        <a:bodyPr/>
        <a:lstStyle/>
        <a:p>
          <a:endParaRPr lang="en-US"/>
        </a:p>
      </dgm:t>
    </dgm:pt>
    <dgm:pt modelId="{778468E5-48CE-3146-B407-5F7C5D0F2AF7}" type="pres">
      <dgm:prSet presAssocID="{324AC4B8-5996-8C44-BF01-E62DD93931B1}" presName="rootConnector" presStyleLbl="node2" presStyleIdx="2" presStyleCnt="5"/>
      <dgm:spPr/>
      <dgm:t>
        <a:bodyPr/>
        <a:lstStyle/>
        <a:p>
          <a:endParaRPr lang="en-US"/>
        </a:p>
      </dgm:t>
    </dgm:pt>
    <dgm:pt modelId="{113E297D-D0DF-F548-B4B4-854DD91B6BD9}" type="pres">
      <dgm:prSet presAssocID="{324AC4B8-5996-8C44-BF01-E62DD93931B1}" presName="hierChild4" presStyleCnt="0"/>
      <dgm:spPr/>
    </dgm:pt>
    <dgm:pt modelId="{C83D4967-8E05-0449-8D7E-81D008CB7B1A}" type="pres">
      <dgm:prSet presAssocID="{324AC4B8-5996-8C44-BF01-E62DD93931B1}" presName="hierChild5" presStyleCnt="0"/>
      <dgm:spPr/>
    </dgm:pt>
    <dgm:pt modelId="{BE0E0D59-064F-804B-B124-00BEF2878829}" type="pres">
      <dgm:prSet presAssocID="{06833414-B30F-E848-9C10-87F969C18AA1}" presName="Name37" presStyleLbl="parChTrans1D2" presStyleIdx="3" presStyleCnt="5"/>
      <dgm:spPr/>
      <dgm:t>
        <a:bodyPr/>
        <a:lstStyle/>
        <a:p>
          <a:endParaRPr lang="en-US"/>
        </a:p>
      </dgm:t>
    </dgm:pt>
    <dgm:pt modelId="{C39740C8-EC09-EE4E-BD87-5C69E7D24CDE}" type="pres">
      <dgm:prSet presAssocID="{DFF64B06-41B5-3747-943A-829E0DD1DE4B}" presName="hierRoot2" presStyleCnt="0">
        <dgm:presLayoutVars>
          <dgm:hierBranch val="init"/>
        </dgm:presLayoutVars>
      </dgm:prSet>
      <dgm:spPr/>
    </dgm:pt>
    <dgm:pt modelId="{573AE106-27D0-C141-8AB5-94EC255DB305}" type="pres">
      <dgm:prSet presAssocID="{DFF64B06-41B5-3747-943A-829E0DD1DE4B}" presName="rootComposite" presStyleCnt="0"/>
      <dgm:spPr/>
    </dgm:pt>
    <dgm:pt modelId="{0A5DDC16-AD11-EA49-8E83-D9256999BF78}" type="pres">
      <dgm:prSet presAssocID="{DFF64B06-41B5-3747-943A-829E0DD1DE4B}" presName="rootText" presStyleLbl="node2" presStyleIdx="3" presStyleCnt="5" custLinFactNeighborX="321" custLinFactNeighborY="69224">
        <dgm:presLayoutVars>
          <dgm:chPref val="3"/>
        </dgm:presLayoutVars>
      </dgm:prSet>
      <dgm:spPr/>
      <dgm:t>
        <a:bodyPr/>
        <a:lstStyle/>
        <a:p>
          <a:endParaRPr lang="en-US"/>
        </a:p>
      </dgm:t>
    </dgm:pt>
    <dgm:pt modelId="{96902469-F073-E740-9C7E-E73A3CC18739}" type="pres">
      <dgm:prSet presAssocID="{DFF64B06-41B5-3747-943A-829E0DD1DE4B}" presName="rootConnector" presStyleLbl="node2" presStyleIdx="3" presStyleCnt="5"/>
      <dgm:spPr/>
      <dgm:t>
        <a:bodyPr/>
        <a:lstStyle/>
        <a:p>
          <a:endParaRPr lang="en-US"/>
        </a:p>
      </dgm:t>
    </dgm:pt>
    <dgm:pt modelId="{A387D2F2-FEAE-A34C-BD08-25DB739E85FE}" type="pres">
      <dgm:prSet presAssocID="{DFF64B06-41B5-3747-943A-829E0DD1DE4B}" presName="hierChild4" presStyleCnt="0"/>
      <dgm:spPr/>
    </dgm:pt>
    <dgm:pt modelId="{FC97BFCB-3FD8-2B48-883E-02FA79B7ECCF}" type="pres">
      <dgm:prSet presAssocID="{DFF64B06-41B5-3747-943A-829E0DD1DE4B}" presName="hierChild5" presStyleCnt="0"/>
      <dgm:spPr/>
    </dgm:pt>
    <dgm:pt modelId="{AF987DFA-3610-C74D-96AE-2CECFA6E627F}" type="pres">
      <dgm:prSet presAssocID="{6C858F9F-D8D8-C345-819D-4D3C6884A75B}" presName="Name37" presStyleLbl="parChTrans1D2" presStyleIdx="4" presStyleCnt="5"/>
      <dgm:spPr/>
      <dgm:t>
        <a:bodyPr/>
        <a:lstStyle/>
        <a:p>
          <a:endParaRPr lang="en-US"/>
        </a:p>
      </dgm:t>
    </dgm:pt>
    <dgm:pt modelId="{9BDEDAB9-2299-5A42-B934-88B2A95EFB3E}" type="pres">
      <dgm:prSet presAssocID="{6C919AA8-5712-4048-A064-CF0B8BCD8B1D}" presName="hierRoot2" presStyleCnt="0">
        <dgm:presLayoutVars>
          <dgm:hierBranch val="init"/>
        </dgm:presLayoutVars>
      </dgm:prSet>
      <dgm:spPr/>
    </dgm:pt>
    <dgm:pt modelId="{4B59D9F3-F8DB-EF4E-8AF8-ED5F24D1CEEB}" type="pres">
      <dgm:prSet presAssocID="{6C919AA8-5712-4048-A064-CF0B8BCD8B1D}" presName="rootComposite" presStyleCnt="0"/>
      <dgm:spPr/>
    </dgm:pt>
    <dgm:pt modelId="{E79D89D3-D88D-ED44-B07A-E852E0F6A29B}" type="pres">
      <dgm:prSet presAssocID="{6C919AA8-5712-4048-A064-CF0B8BCD8B1D}" presName="rootText" presStyleLbl="node2" presStyleIdx="4" presStyleCnt="5" custLinFactNeighborX="321" custLinFactNeighborY="69224">
        <dgm:presLayoutVars>
          <dgm:chPref val="3"/>
        </dgm:presLayoutVars>
      </dgm:prSet>
      <dgm:spPr/>
      <dgm:t>
        <a:bodyPr/>
        <a:lstStyle/>
        <a:p>
          <a:endParaRPr lang="en-US"/>
        </a:p>
      </dgm:t>
    </dgm:pt>
    <dgm:pt modelId="{3BA78FE6-6F46-B242-B40E-B503F390DC98}" type="pres">
      <dgm:prSet presAssocID="{6C919AA8-5712-4048-A064-CF0B8BCD8B1D}" presName="rootConnector" presStyleLbl="node2" presStyleIdx="4" presStyleCnt="5"/>
      <dgm:spPr/>
      <dgm:t>
        <a:bodyPr/>
        <a:lstStyle/>
        <a:p>
          <a:endParaRPr lang="en-US"/>
        </a:p>
      </dgm:t>
    </dgm:pt>
    <dgm:pt modelId="{A1587292-1ADB-BF4C-A6A0-A52AF913FCB4}" type="pres">
      <dgm:prSet presAssocID="{6C919AA8-5712-4048-A064-CF0B8BCD8B1D}" presName="hierChild4" presStyleCnt="0"/>
      <dgm:spPr/>
    </dgm:pt>
    <dgm:pt modelId="{443D898D-3FF2-D34D-9B04-B7C1A248F1CF}" type="pres">
      <dgm:prSet presAssocID="{6C919AA8-5712-4048-A064-CF0B8BCD8B1D}" presName="hierChild5" presStyleCnt="0"/>
      <dgm:spPr/>
    </dgm:pt>
    <dgm:pt modelId="{B236BE02-FE7F-C243-934B-8BFC2FE3E284}" type="pres">
      <dgm:prSet presAssocID="{CEFF8B14-CBE3-DB4A-8983-21B8EBAF246D}" presName="hierChild3" presStyleCnt="0"/>
      <dgm:spPr/>
    </dgm:pt>
  </dgm:ptLst>
  <dgm:cxnLst>
    <dgm:cxn modelId="{4C128A7D-B22A-3C44-AB54-E0589DAEF4FF}" type="presOf" srcId="{9D2608E3-2E08-B748-8DE2-AE8F468BD9C3}" destId="{E92B409F-1FB3-7B4C-A3A8-C3E234CA8EF7}" srcOrd="0" destOrd="0" presId="urn:microsoft.com/office/officeart/2005/8/layout/orgChart1"/>
    <dgm:cxn modelId="{E5DDDEEF-6534-814C-83F6-A2255F80D57F}" type="presOf" srcId="{6C858F9F-D8D8-C345-819D-4D3C6884A75B}" destId="{AF987DFA-3610-C74D-96AE-2CECFA6E627F}" srcOrd="0" destOrd="0" presId="urn:microsoft.com/office/officeart/2005/8/layout/orgChart1"/>
    <dgm:cxn modelId="{498E0C60-B5B7-BB4F-B7C6-D3978A9085EB}" type="presOf" srcId="{0303CD29-7EB4-124A-BFF1-BFB0DAD712C6}" destId="{D91E93D0-1C7C-B949-8B51-3CCB6ABCF4A3}" srcOrd="1" destOrd="0" presId="urn:microsoft.com/office/officeart/2005/8/layout/orgChart1"/>
    <dgm:cxn modelId="{71BF5140-9DAC-0645-BB4B-25AAE14AF7DE}" srcId="{CEFF8B14-CBE3-DB4A-8983-21B8EBAF246D}" destId="{6C919AA8-5712-4048-A064-CF0B8BCD8B1D}" srcOrd="4" destOrd="0" parTransId="{6C858F9F-D8D8-C345-819D-4D3C6884A75B}" sibTransId="{B681BFF8-B6E7-AF44-8670-8AD76883ACC3}"/>
    <dgm:cxn modelId="{5CE63370-4A3D-3A4C-99B9-1B447D17B08C}" type="presOf" srcId="{DB4EBAF9-F7EB-7B42-AD2A-32F4C3B8F2EF}" destId="{42A04431-FCDE-774C-8414-07516E47CE79}" srcOrd="0" destOrd="0" presId="urn:microsoft.com/office/officeart/2005/8/layout/orgChart1"/>
    <dgm:cxn modelId="{A1100FDA-C8CF-FA4A-B096-2E944F6FEBDE}" type="presOf" srcId="{06833414-B30F-E848-9C10-87F969C18AA1}" destId="{BE0E0D59-064F-804B-B124-00BEF2878829}" srcOrd="0" destOrd="0" presId="urn:microsoft.com/office/officeart/2005/8/layout/orgChart1"/>
    <dgm:cxn modelId="{0C644C18-25CC-3C45-8C83-2B2E529124BD}" type="presOf" srcId="{CEFF8B14-CBE3-DB4A-8983-21B8EBAF246D}" destId="{BC7952F9-9290-1348-A0ED-957EC41BE329}" srcOrd="0" destOrd="0" presId="urn:microsoft.com/office/officeart/2005/8/layout/orgChart1"/>
    <dgm:cxn modelId="{A6765E85-3255-0542-A606-1DBCED6B3DAC}" srcId="{CEFF8B14-CBE3-DB4A-8983-21B8EBAF246D}" destId="{324AC4B8-5996-8C44-BF01-E62DD93931B1}" srcOrd="2" destOrd="0" parTransId="{DB4EBAF9-F7EB-7B42-AD2A-32F4C3B8F2EF}" sibTransId="{8D1DB2AC-CF5D-C848-9A8E-18F63A381F51}"/>
    <dgm:cxn modelId="{8D50789D-58F0-CF4A-8704-677293A0176E}" type="presOf" srcId="{0329B090-E020-9044-9BD8-545C0A20E0F7}" destId="{BF24CD68-282C-D745-ACE5-AF4D6B564C8B}" srcOrd="0" destOrd="0" presId="urn:microsoft.com/office/officeart/2005/8/layout/orgChart1"/>
    <dgm:cxn modelId="{E2F045CE-55ED-A341-AAC8-33C9A671A9F9}" type="presOf" srcId="{324AC4B8-5996-8C44-BF01-E62DD93931B1}" destId="{8BF6D18B-7215-F84B-A239-DC687F9B6463}" srcOrd="0" destOrd="0" presId="urn:microsoft.com/office/officeart/2005/8/layout/orgChart1"/>
    <dgm:cxn modelId="{91BD4517-0EE2-474B-9524-37E439DC2DC7}" type="presOf" srcId="{CEFF8B14-CBE3-DB4A-8983-21B8EBAF246D}" destId="{360A4B4D-A623-4245-A29A-BA9C49020FA1}" srcOrd="1" destOrd="0" presId="urn:microsoft.com/office/officeart/2005/8/layout/orgChart1"/>
    <dgm:cxn modelId="{CB0D1F65-D15E-FF45-9F2B-E00AFEE61AFC}" type="presOf" srcId="{25D055EA-6B7A-4743-9A46-F46C62CC6AAC}" destId="{6A5F2C8E-F0A0-7F4D-9AE9-E986A720A96A}" srcOrd="0" destOrd="0" presId="urn:microsoft.com/office/officeart/2005/8/layout/orgChart1"/>
    <dgm:cxn modelId="{8CF70EEC-19BB-F140-A858-4049A655BE72}" type="presOf" srcId="{DFF64B06-41B5-3747-943A-829E0DD1DE4B}" destId="{96902469-F073-E740-9C7E-E73A3CC18739}" srcOrd="1" destOrd="0" presId="urn:microsoft.com/office/officeart/2005/8/layout/orgChart1"/>
    <dgm:cxn modelId="{04BF14E3-C00A-0E41-AED2-4374ED3B0252}" type="presOf" srcId="{0303CD29-7EB4-124A-BFF1-BFB0DAD712C6}" destId="{A0DBE14C-D970-CD45-9A47-AA75E02EB5D2}" srcOrd="0" destOrd="0" presId="urn:microsoft.com/office/officeart/2005/8/layout/orgChart1"/>
    <dgm:cxn modelId="{69E929A0-947F-EB4D-91A9-6664911DBCB6}" srcId="{CEFF8B14-CBE3-DB4A-8983-21B8EBAF246D}" destId="{10DE895A-7180-AD4E-A4C0-4A9D1130FE7D}" srcOrd="1" destOrd="0" parTransId="{9D2608E3-2E08-B748-8DE2-AE8F468BD9C3}" sibTransId="{3CF98FF8-0E8C-F044-915F-7A82118A1E03}"/>
    <dgm:cxn modelId="{A3B57B1E-8560-3543-8FDF-1C89E0827C6A}" type="presOf" srcId="{6C919AA8-5712-4048-A064-CF0B8BCD8B1D}" destId="{E79D89D3-D88D-ED44-B07A-E852E0F6A29B}" srcOrd="0" destOrd="0" presId="urn:microsoft.com/office/officeart/2005/8/layout/orgChart1"/>
    <dgm:cxn modelId="{D96A6962-C3F7-324D-BD05-4521EF85DD9B}" type="presOf" srcId="{324AC4B8-5996-8C44-BF01-E62DD93931B1}" destId="{778468E5-48CE-3146-B407-5F7C5D0F2AF7}" srcOrd="1" destOrd="0" presId="urn:microsoft.com/office/officeart/2005/8/layout/orgChart1"/>
    <dgm:cxn modelId="{9DA6740F-B5C0-3B45-A64D-DF974A4DD462}" type="presOf" srcId="{6C919AA8-5712-4048-A064-CF0B8BCD8B1D}" destId="{3BA78FE6-6F46-B242-B40E-B503F390DC98}" srcOrd="1" destOrd="0" presId="urn:microsoft.com/office/officeart/2005/8/layout/orgChart1"/>
    <dgm:cxn modelId="{7A4CEB6F-A99A-214B-BF6E-2A0DCA771AEF}" srcId="{CEFF8B14-CBE3-DB4A-8983-21B8EBAF246D}" destId="{DFF64B06-41B5-3747-943A-829E0DD1DE4B}" srcOrd="3" destOrd="0" parTransId="{06833414-B30F-E848-9C10-87F969C18AA1}" sibTransId="{2F6B292B-237E-9D49-95FD-D70C0DBD3115}"/>
    <dgm:cxn modelId="{4E51B85C-6DAF-F844-B681-0FEB681C58C9}" type="presOf" srcId="{DFF64B06-41B5-3747-943A-829E0DD1DE4B}" destId="{0A5DDC16-AD11-EA49-8E83-D9256999BF78}" srcOrd="0" destOrd="0" presId="urn:microsoft.com/office/officeart/2005/8/layout/orgChart1"/>
    <dgm:cxn modelId="{171D8061-D385-604C-9B67-A3C732C34390}" type="presOf" srcId="{10DE895A-7180-AD4E-A4C0-4A9D1130FE7D}" destId="{4699F356-9933-B148-9924-8B1ECD23D973}" srcOrd="0" destOrd="0" presId="urn:microsoft.com/office/officeart/2005/8/layout/orgChart1"/>
    <dgm:cxn modelId="{EB31FAB1-D675-9040-A36D-446015F2457B}" type="presOf" srcId="{10DE895A-7180-AD4E-A4C0-4A9D1130FE7D}" destId="{602D1F63-D81B-0845-B588-C810C059AA5F}" srcOrd="1" destOrd="0" presId="urn:microsoft.com/office/officeart/2005/8/layout/orgChart1"/>
    <dgm:cxn modelId="{E14345FB-9E9F-D748-BC98-5BAFD279E06C}" srcId="{0329B090-E020-9044-9BD8-545C0A20E0F7}" destId="{CEFF8B14-CBE3-DB4A-8983-21B8EBAF246D}" srcOrd="0" destOrd="0" parTransId="{D870C9FD-921E-534E-9A99-3C93B8AF32B8}" sibTransId="{0FE5664E-2897-6645-8119-9812C0B8F9CA}"/>
    <dgm:cxn modelId="{B9EDF5AD-5E8C-2649-A5A7-95B26E30EA1B}" srcId="{CEFF8B14-CBE3-DB4A-8983-21B8EBAF246D}" destId="{0303CD29-7EB4-124A-BFF1-BFB0DAD712C6}" srcOrd="0" destOrd="0" parTransId="{25D055EA-6B7A-4743-9A46-F46C62CC6AAC}" sibTransId="{B3E8BD1D-8770-0C4F-95CF-0EF4E50076ED}"/>
    <dgm:cxn modelId="{3BD200A0-5ACB-224A-B8D0-4E8591F3C4A9}" type="presParOf" srcId="{BF24CD68-282C-D745-ACE5-AF4D6B564C8B}" destId="{46D9EA18-58CA-304A-8DA0-AF770E9F996D}" srcOrd="0" destOrd="0" presId="urn:microsoft.com/office/officeart/2005/8/layout/orgChart1"/>
    <dgm:cxn modelId="{4B9AD777-02FC-1D42-93DD-1EDEDC8D0B5B}" type="presParOf" srcId="{46D9EA18-58CA-304A-8DA0-AF770E9F996D}" destId="{9E0FB21A-07CE-2F4F-9158-489BC1C3D041}" srcOrd="0" destOrd="0" presId="urn:microsoft.com/office/officeart/2005/8/layout/orgChart1"/>
    <dgm:cxn modelId="{A5CCD7D6-BBEC-E946-93D8-3DD332DD7A6A}" type="presParOf" srcId="{9E0FB21A-07CE-2F4F-9158-489BC1C3D041}" destId="{BC7952F9-9290-1348-A0ED-957EC41BE329}" srcOrd="0" destOrd="0" presId="urn:microsoft.com/office/officeart/2005/8/layout/orgChart1"/>
    <dgm:cxn modelId="{5EA74CF5-A18B-0048-A4AA-3EF31ED6715C}" type="presParOf" srcId="{9E0FB21A-07CE-2F4F-9158-489BC1C3D041}" destId="{360A4B4D-A623-4245-A29A-BA9C49020FA1}" srcOrd="1" destOrd="0" presId="urn:microsoft.com/office/officeart/2005/8/layout/orgChart1"/>
    <dgm:cxn modelId="{2FAB5B70-057E-7F45-8B8D-88D0308926A3}" type="presParOf" srcId="{46D9EA18-58CA-304A-8DA0-AF770E9F996D}" destId="{F82FB868-E070-1848-88D7-24B553CE7FC2}" srcOrd="1" destOrd="0" presId="urn:microsoft.com/office/officeart/2005/8/layout/orgChart1"/>
    <dgm:cxn modelId="{EFF26BE4-00C0-3340-9B50-C8BC19D80769}" type="presParOf" srcId="{F82FB868-E070-1848-88D7-24B553CE7FC2}" destId="{6A5F2C8E-F0A0-7F4D-9AE9-E986A720A96A}" srcOrd="0" destOrd="0" presId="urn:microsoft.com/office/officeart/2005/8/layout/orgChart1"/>
    <dgm:cxn modelId="{A1429291-2413-0445-9909-60987AE62062}" type="presParOf" srcId="{F82FB868-E070-1848-88D7-24B553CE7FC2}" destId="{0B6658A9-0D90-CF4E-9868-44B1D4248DBE}" srcOrd="1" destOrd="0" presId="urn:microsoft.com/office/officeart/2005/8/layout/orgChart1"/>
    <dgm:cxn modelId="{05E4994F-FEE3-ED4D-B193-30244C524DB8}" type="presParOf" srcId="{0B6658A9-0D90-CF4E-9868-44B1D4248DBE}" destId="{1B5A5CBC-A2F0-D746-A74F-D2A4D5305A33}" srcOrd="0" destOrd="0" presId="urn:microsoft.com/office/officeart/2005/8/layout/orgChart1"/>
    <dgm:cxn modelId="{F08CA595-2DED-0D4A-9C75-9D58F79D5FF4}" type="presParOf" srcId="{1B5A5CBC-A2F0-D746-A74F-D2A4D5305A33}" destId="{A0DBE14C-D970-CD45-9A47-AA75E02EB5D2}" srcOrd="0" destOrd="0" presId="urn:microsoft.com/office/officeart/2005/8/layout/orgChart1"/>
    <dgm:cxn modelId="{3340642F-8CA2-164B-8978-F6DA87787F56}" type="presParOf" srcId="{1B5A5CBC-A2F0-D746-A74F-D2A4D5305A33}" destId="{D91E93D0-1C7C-B949-8B51-3CCB6ABCF4A3}" srcOrd="1" destOrd="0" presId="urn:microsoft.com/office/officeart/2005/8/layout/orgChart1"/>
    <dgm:cxn modelId="{F1CEE300-575E-7A46-9070-3E2DD5879CFB}" type="presParOf" srcId="{0B6658A9-0D90-CF4E-9868-44B1D4248DBE}" destId="{4E1EDA7F-E5CA-7E47-81C0-8E7090E06B38}" srcOrd="1" destOrd="0" presId="urn:microsoft.com/office/officeart/2005/8/layout/orgChart1"/>
    <dgm:cxn modelId="{2B5524D6-7DA9-D44A-AD8E-FA40BD1296D7}" type="presParOf" srcId="{0B6658A9-0D90-CF4E-9868-44B1D4248DBE}" destId="{2AF89958-4959-F947-8C86-EF2071FBC5CB}" srcOrd="2" destOrd="0" presId="urn:microsoft.com/office/officeart/2005/8/layout/orgChart1"/>
    <dgm:cxn modelId="{63D3C95B-4F2B-1840-BE0F-BB6AD92358F1}" type="presParOf" srcId="{F82FB868-E070-1848-88D7-24B553CE7FC2}" destId="{E92B409F-1FB3-7B4C-A3A8-C3E234CA8EF7}" srcOrd="2" destOrd="0" presId="urn:microsoft.com/office/officeart/2005/8/layout/orgChart1"/>
    <dgm:cxn modelId="{F2AEF47D-8B80-C24C-AB27-8E6F79E9A51C}" type="presParOf" srcId="{F82FB868-E070-1848-88D7-24B553CE7FC2}" destId="{16E79712-AE68-E048-8F59-2F24D8AE386E}" srcOrd="3" destOrd="0" presId="urn:microsoft.com/office/officeart/2005/8/layout/orgChart1"/>
    <dgm:cxn modelId="{AE941C9B-5030-A845-99EB-92BA96FDF743}" type="presParOf" srcId="{16E79712-AE68-E048-8F59-2F24D8AE386E}" destId="{43E2946B-FDEB-704A-AE38-17DD6447938A}" srcOrd="0" destOrd="0" presId="urn:microsoft.com/office/officeart/2005/8/layout/orgChart1"/>
    <dgm:cxn modelId="{72D06C29-15FE-854E-AF28-C441232BED0A}" type="presParOf" srcId="{43E2946B-FDEB-704A-AE38-17DD6447938A}" destId="{4699F356-9933-B148-9924-8B1ECD23D973}" srcOrd="0" destOrd="0" presId="urn:microsoft.com/office/officeart/2005/8/layout/orgChart1"/>
    <dgm:cxn modelId="{121A1A82-0BB2-1F47-9FDB-D599D97AFDB8}" type="presParOf" srcId="{43E2946B-FDEB-704A-AE38-17DD6447938A}" destId="{602D1F63-D81B-0845-B588-C810C059AA5F}" srcOrd="1" destOrd="0" presId="urn:microsoft.com/office/officeart/2005/8/layout/orgChart1"/>
    <dgm:cxn modelId="{A09B277A-EE83-CE4E-9B6D-BA23D05FFB7F}" type="presParOf" srcId="{16E79712-AE68-E048-8F59-2F24D8AE386E}" destId="{7EDAFC64-BC9E-3948-8074-4E55DA47768C}" srcOrd="1" destOrd="0" presId="urn:microsoft.com/office/officeart/2005/8/layout/orgChart1"/>
    <dgm:cxn modelId="{7DD8B38F-3B4B-5844-894C-0C885362E375}" type="presParOf" srcId="{16E79712-AE68-E048-8F59-2F24D8AE386E}" destId="{53806A17-C09B-BA44-AF47-0A158572ED2D}" srcOrd="2" destOrd="0" presId="urn:microsoft.com/office/officeart/2005/8/layout/orgChart1"/>
    <dgm:cxn modelId="{1D8A45CE-EBFC-E840-B40B-A889070A949F}" type="presParOf" srcId="{F82FB868-E070-1848-88D7-24B553CE7FC2}" destId="{42A04431-FCDE-774C-8414-07516E47CE79}" srcOrd="4" destOrd="0" presId="urn:microsoft.com/office/officeart/2005/8/layout/orgChart1"/>
    <dgm:cxn modelId="{E3728573-8A16-0E4A-A63C-88E6307F16B1}" type="presParOf" srcId="{F82FB868-E070-1848-88D7-24B553CE7FC2}" destId="{A75DAFD8-7D85-FE49-AE68-1E4BD87713B8}" srcOrd="5" destOrd="0" presId="urn:microsoft.com/office/officeart/2005/8/layout/orgChart1"/>
    <dgm:cxn modelId="{931E5EED-19ED-084F-8E83-7E0A9DA5561A}" type="presParOf" srcId="{A75DAFD8-7D85-FE49-AE68-1E4BD87713B8}" destId="{81BEDBE3-CE31-754F-85EF-2EF98C05A4AF}" srcOrd="0" destOrd="0" presId="urn:microsoft.com/office/officeart/2005/8/layout/orgChart1"/>
    <dgm:cxn modelId="{B7F6D961-4433-A041-8C0F-4FEEB7EF1E1A}" type="presParOf" srcId="{81BEDBE3-CE31-754F-85EF-2EF98C05A4AF}" destId="{8BF6D18B-7215-F84B-A239-DC687F9B6463}" srcOrd="0" destOrd="0" presId="urn:microsoft.com/office/officeart/2005/8/layout/orgChart1"/>
    <dgm:cxn modelId="{A3111277-95BE-2F4F-9539-393B2BAF9CCE}" type="presParOf" srcId="{81BEDBE3-CE31-754F-85EF-2EF98C05A4AF}" destId="{778468E5-48CE-3146-B407-5F7C5D0F2AF7}" srcOrd="1" destOrd="0" presId="urn:microsoft.com/office/officeart/2005/8/layout/orgChart1"/>
    <dgm:cxn modelId="{1EE8ECE1-97B3-2241-A2A6-D985DA9F0251}" type="presParOf" srcId="{A75DAFD8-7D85-FE49-AE68-1E4BD87713B8}" destId="{113E297D-D0DF-F548-B4B4-854DD91B6BD9}" srcOrd="1" destOrd="0" presId="urn:microsoft.com/office/officeart/2005/8/layout/orgChart1"/>
    <dgm:cxn modelId="{026CB69B-85E7-FC43-8EB2-45F56B26DB4D}" type="presParOf" srcId="{A75DAFD8-7D85-FE49-AE68-1E4BD87713B8}" destId="{C83D4967-8E05-0449-8D7E-81D008CB7B1A}" srcOrd="2" destOrd="0" presId="urn:microsoft.com/office/officeart/2005/8/layout/orgChart1"/>
    <dgm:cxn modelId="{F5FE8753-35B2-1B4A-B34B-5405FE77BEFE}" type="presParOf" srcId="{F82FB868-E070-1848-88D7-24B553CE7FC2}" destId="{BE0E0D59-064F-804B-B124-00BEF2878829}" srcOrd="6" destOrd="0" presId="urn:microsoft.com/office/officeart/2005/8/layout/orgChart1"/>
    <dgm:cxn modelId="{084CF004-D5F1-4D4D-8BB9-4800D76F51FC}" type="presParOf" srcId="{F82FB868-E070-1848-88D7-24B553CE7FC2}" destId="{C39740C8-EC09-EE4E-BD87-5C69E7D24CDE}" srcOrd="7" destOrd="0" presId="urn:microsoft.com/office/officeart/2005/8/layout/orgChart1"/>
    <dgm:cxn modelId="{8E67B611-3256-6649-BCFF-67DF4DE79DDA}" type="presParOf" srcId="{C39740C8-EC09-EE4E-BD87-5C69E7D24CDE}" destId="{573AE106-27D0-C141-8AB5-94EC255DB305}" srcOrd="0" destOrd="0" presId="urn:microsoft.com/office/officeart/2005/8/layout/orgChart1"/>
    <dgm:cxn modelId="{456A1ABD-15A5-6342-848E-F50DA902218D}" type="presParOf" srcId="{573AE106-27D0-C141-8AB5-94EC255DB305}" destId="{0A5DDC16-AD11-EA49-8E83-D9256999BF78}" srcOrd="0" destOrd="0" presId="urn:microsoft.com/office/officeart/2005/8/layout/orgChart1"/>
    <dgm:cxn modelId="{667E47D4-486B-E04C-8F28-D92F9BB7CFF5}" type="presParOf" srcId="{573AE106-27D0-C141-8AB5-94EC255DB305}" destId="{96902469-F073-E740-9C7E-E73A3CC18739}" srcOrd="1" destOrd="0" presId="urn:microsoft.com/office/officeart/2005/8/layout/orgChart1"/>
    <dgm:cxn modelId="{FA8E887D-5738-3F4F-82A6-FD0945C36351}" type="presParOf" srcId="{C39740C8-EC09-EE4E-BD87-5C69E7D24CDE}" destId="{A387D2F2-FEAE-A34C-BD08-25DB739E85FE}" srcOrd="1" destOrd="0" presId="urn:microsoft.com/office/officeart/2005/8/layout/orgChart1"/>
    <dgm:cxn modelId="{4170EDE1-D2A5-674D-9730-AB1DFB6FBF9B}" type="presParOf" srcId="{C39740C8-EC09-EE4E-BD87-5C69E7D24CDE}" destId="{FC97BFCB-3FD8-2B48-883E-02FA79B7ECCF}" srcOrd="2" destOrd="0" presId="urn:microsoft.com/office/officeart/2005/8/layout/orgChart1"/>
    <dgm:cxn modelId="{3610B40B-7999-5A4E-9201-58BDCBEC52E7}" type="presParOf" srcId="{F82FB868-E070-1848-88D7-24B553CE7FC2}" destId="{AF987DFA-3610-C74D-96AE-2CECFA6E627F}" srcOrd="8" destOrd="0" presId="urn:microsoft.com/office/officeart/2005/8/layout/orgChart1"/>
    <dgm:cxn modelId="{34B87F4C-A805-7C42-BFDB-3AD393335244}" type="presParOf" srcId="{F82FB868-E070-1848-88D7-24B553CE7FC2}" destId="{9BDEDAB9-2299-5A42-B934-88B2A95EFB3E}" srcOrd="9" destOrd="0" presId="urn:microsoft.com/office/officeart/2005/8/layout/orgChart1"/>
    <dgm:cxn modelId="{966FB351-7D8E-424A-A921-106F9945CA54}" type="presParOf" srcId="{9BDEDAB9-2299-5A42-B934-88B2A95EFB3E}" destId="{4B59D9F3-F8DB-EF4E-8AF8-ED5F24D1CEEB}" srcOrd="0" destOrd="0" presId="urn:microsoft.com/office/officeart/2005/8/layout/orgChart1"/>
    <dgm:cxn modelId="{A3A3C31A-757F-AF43-ADC9-BF6B611AC60F}" type="presParOf" srcId="{4B59D9F3-F8DB-EF4E-8AF8-ED5F24D1CEEB}" destId="{E79D89D3-D88D-ED44-B07A-E852E0F6A29B}" srcOrd="0" destOrd="0" presId="urn:microsoft.com/office/officeart/2005/8/layout/orgChart1"/>
    <dgm:cxn modelId="{66E55F35-570E-D64B-BE73-6E2B08BE145E}" type="presParOf" srcId="{4B59D9F3-F8DB-EF4E-8AF8-ED5F24D1CEEB}" destId="{3BA78FE6-6F46-B242-B40E-B503F390DC98}" srcOrd="1" destOrd="0" presId="urn:microsoft.com/office/officeart/2005/8/layout/orgChart1"/>
    <dgm:cxn modelId="{34B0E3A8-C477-F041-A1A7-6DA4F22222FF}" type="presParOf" srcId="{9BDEDAB9-2299-5A42-B934-88B2A95EFB3E}" destId="{A1587292-1ADB-BF4C-A6A0-A52AF913FCB4}" srcOrd="1" destOrd="0" presId="urn:microsoft.com/office/officeart/2005/8/layout/orgChart1"/>
    <dgm:cxn modelId="{618CB5D1-6B07-5746-8A3F-7EE2F81E7753}" type="presParOf" srcId="{9BDEDAB9-2299-5A42-B934-88B2A95EFB3E}" destId="{443D898D-3FF2-D34D-9B04-B7C1A248F1CF}" srcOrd="2" destOrd="0" presId="urn:microsoft.com/office/officeart/2005/8/layout/orgChart1"/>
    <dgm:cxn modelId="{2CE4F09D-86A6-D641-AD22-4E46C768B46E}" type="presParOf" srcId="{46D9EA18-58CA-304A-8DA0-AF770E9F996D}" destId="{B236BE02-FE7F-C243-934B-8BFC2FE3E28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D42279-9C94-304A-A250-4C2A9B78A08F}"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4A0E761E-9139-5A48-891D-DADB8DAD21D1}">
      <dgm:prSet phldrT="[Text]" custT="1"/>
      <dgm:spPr/>
      <dgm:t>
        <a:bodyPr/>
        <a:lstStyle/>
        <a:p>
          <a:r>
            <a:rPr lang="en-US" sz="1100" b="1" u="none" dirty="0">
              <a:solidFill>
                <a:schemeClr val="bg1"/>
              </a:solidFill>
              <a:latin typeface="Cambria" pitchFamily="18" charset="0"/>
            </a:rPr>
            <a:t>Office of the Secretary</a:t>
          </a:r>
          <a:endParaRPr lang="en-US" sz="1100" u="none" dirty="0">
            <a:solidFill>
              <a:schemeClr val="bg1"/>
            </a:solidFill>
          </a:endParaRPr>
        </a:p>
      </dgm:t>
    </dgm:pt>
    <dgm:pt modelId="{E04D9B29-8100-504F-9960-CC78C84908C6}" type="parTrans" cxnId="{4A637CEA-8CFA-7D4E-8C14-F5BC1E30C338}">
      <dgm:prSet/>
      <dgm:spPr/>
      <dgm:t>
        <a:bodyPr/>
        <a:lstStyle/>
        <a:p>
          <a:endParaRPr lang="en-US" sz="2800"/>
        </a:p>
      </dgm:t>
    </dgm:pt>
    <dgm:pt modelId="{ECA2379C-0AAC-5546-8FAD-746FC5195642}" type="sibTrans" cxnId="{4A637CEA-8CFA-7D4E-8C14-F5BC1E30C338}">
      <dgm:prSet/>
      <dgm:spPr/>
      <dgm:t>
        <a:bodyPr/>
        <a:lstStyle/>
        <a:p>
          <a:endParaRPr lang="en-US" sz="2800"/>
        </a:p>
      </dgm:t>
    </dgm:pt>
    <dgm:pt modelId="{5E12F2BB-51A8-D446-A8DA-B2C3885A8946}">
      <dgm:prSet phldrT="[Text]" custT="1"/>
      <dgm:spPr/>
      <dgm:t>
        <a:bodyPr/>
        <a:lstStyle/>
        <a:p>
          <a:r>
            <a:rPr lang="en-US" sz="1000" b="0" dirty="0">
              <a:solidFill>
                <a:srgbClr val="000000"/>
              </a:solidFill>
              <a:latin typeface="Cambria" pitchFamily="18" charset="0"/>
            </a:rPr>
            <a:t>Audit Services</a:t>
          </a:r>
          <a:endParaRPr lang="en-US" sz="1000" b="0" dirty="0"/>
        </a:p>
      </dgm:t>
    </dgm:pt>
    <dgm:pt modelId="{92F57176-7D92-1F44-AC54-889999587C6C}" type="parTrans" cxnId="{F1989DB3-90B3-8946-9C88-02B706E6DB43}">
      <dgm:prSet/>
      <dgm:spPr/>
      <dgm:t>
        <a:bodyPr/>
        <a:lstStyle/>
        <a:p>
          <a:endParaRPr lang="en-US" sz="2800"/>
        </a:p>
      </dgm:t>
    </dgm:pt>
    <dgm:pt modelId="{340B34A3-3A0E-0746-9233-106D5D9D70B7}" type="sibTrans" cxnId="{F1989DB3-90B3-8946-9C88-02B706E6DB43}">
      <dgm:prSet/>
      <dgm:spPr/>
      <dgm:t>
        <a:bodyPr/>
        <a:lstStyle/>
        <a:p>
          <a:endParaRPr lang="en-US" sz="2800"/>
        </a:p>
      </dgm:t>
    </dgm:pt>
    <dgm:pt modelId="{4B200DB9-9564-1046-8E76-133B280A40C8}">
      <dgm:prSet phldrT="[Text]" custT="1"/>
      <dgm:spPr/>
      <dgm:t>
        <a:bodyPr/>
        <a:lstStyle/>
        <a:p>
          <a:r>
            <a:rPr lang="en-US" sz="1100" b="1" u="none" dirty="0">
              <a:solidFill>
                <a:schemeClr val="bg1"/>
              </a:solidFill>
              <a:latin typeface="Cambria" pitchFamily="18" charset="0"/>
            </a:rPr>
            <a:t>Office of Environmental Compliance</a:t>
          </a:r>
          <a:endParaRPr lang="en-US" sz="1100" u="none" dirty="0">
            <a:solidFill>
              <a:schemeClr val="bg1"/>
            </a:solidFill>
          </a:endParaRPr>
        </a:p>
      </dgm:t>
    </dgm:pt>
    <dgm:pt modelId="{31684D51-7926-A640-92D2-28A9EEC7BA58}" type="parTrans" cxnId="{5C2499F2-0719-534C-9C09-10D1ACEB3E34}">
      <dgm:prSet/>
      <dgm:spPr/>
      <dgm:t>
        <a:bodyPr/>
        <a:lstStyle/>
        <a:p>
          <a:endParaRPr lang="en-US" sz="2800"/>
        </a:p>
      </dgm:t>
    </dgm:pt>
    <dgm:pt modelId="{290675BE-9AAB-4C41-A38E-B8543BBC05DE}" type="sibTrans" cxnId="{5C2499F2-0719-534C-9C09-10D1ACEB3E34}">
      <dgm:prSet/>
      <dgm:spPr/>
      <dgm:t>
        <a:bodyPr/>
        <a:lstStyle/>
        <a:p>
          <a:endParaRPr lang="en-US" sz="2800"/>
        </a:p>
      </dgm:t>
    </dgm:pt>
    <dgm:pt modelId="{FA57637D-E461-9243-986B-9D02FD9EB36D}">
      <dgm:prSet phldrT="[Text]" custT="1"/>
      <dgm:spPr/>
      <dgm:t>
        <a:bodyPr/>
        <a:lstStyle/>
        <a:p>
          <a:pPr>
            <a:buFont typeface="Arial" panose="020B0604020202020204" pitchFamily="34" charset="0"/>
            <a:buChar char="•"/>
          </a:pPr>
          <a:r>
            <a:rPr lang="en-US" sz="1000" b="0" dirty="0">
              <a:solidFill>
                <a:srgbClr val="000000"/>
              </a:solidFill>
              <a:latin typeface="Cambria" pitchFamily="18" charset="0"/>
            </a:rPr>
            <a:t>Surveillance and Inspection of Facilities </a:t>
          </a:r>
          <a:endParaRPr lang="en-US" sz="1000" b="0" dirty="0"/>
        </a:p>
      </dgm:t>
    </dgm:pt>
    <dgm:pt modelId="{8B9EEC84-E6D3-264F-97D5-D5E88D71A213}" type="parTrans" cxnId="{805E1DBE-9B61-2248-B550-DCA428602145}">
      <dgm:prSet/>
      <dgm:spPr/>
      <dgm:t>
        <a:bodyPr/>
        <a:lstStyle/>
        <a:p>
          <a:endParaRPr lang="en-US" sz="2800"/>
        </a:p>
      </dgm:t>
    </dgm:pt>
    <dgm:pt modelId="{F4245645-BF92-4B41-9AD2-EE026F463A62}" type="sibTrans" cxnId="{805E1DBE-9B61-2248-B550-DCA428602145}">
      <dgm:prSet/>
      <dgm:spPr/>
      <dgm:t>
        <a:bodyPr/>
        <a:lstStyle/>
        <a:p>
          <a:endParaRPr lang="en-US" sz="2800"/>
        </a:p>
      </dgm:t>
    </dgm:pt>
    <dgm:pt modelId="{F04B2222-BE17-A54E-BB6D-27211D6D4374}">
      <dgm:prSet custT="1"/>
      <dgm:spPr/>
      <dgm:t>
        <a:bodyPr/>
        <a:lstStyle/>
        <a:p>
          <a:r>
            <a:rPr lang="en-US" sz="1000" b="0" dirty="0">
              <a:solidFill>
                <a:srgbClr val="000000"/>
              </a:solidFill>
              <a:latin typeface="Cambria" pitchFamily="18" charset="0"/>
            </a:rPr>
            <a:t>Legal Affairs</a:t>
          </a:r>
        </a:p>
      </dgm:t>
    </dgm:pt>
    <dgm:pt modelId="{159F7A85-AC1F-094C-ACD6-AC495ED12997}" type="parTrans" cxnId="{AA1AE625-209E-3A4C-9411-D1808558CAD4}">
      <dgm:prSet/>
      <dgm:spPr/>
      <dgm:t>
        <a:bodyPr/>
        <a:lstStyle/>
        <a:p>
          <a:endParaRPr lang="en-US" sz="2800"/>
        </a:p>
      </dgm:t>
    </dgm:pt>
    <dgm:pt modelId="{672D2D66-5D33-164F-8C7A-5B6335A1BCB2}" type="sibTrans" cxnId="{AA1AE625-209E-3A4C-9411-D1808558CAD4}">
      <dgm:prSet/>
      <dgm:spPr/>
      <dgm:t>
        <a:bodyPr/>
        <a:lstStyle/>
        <a:p>
          <a:endParaRPr lang="en-US" sz="2800"/>
        </a:p>
      </dgm:t>
    </dgm:pt>
    <dgm:pt modelId="{22F7C39B-03B0-B94A-8349-5A2D3A42A824}">
      <dgm:prSet custT="1"/>
      <dgm:spPr/>
      <dgm:t>
        <a:bodyPr/>
        <a:lstStyle/>
        <a:p>
          <a:r>
            <a:rPr lang="en-US" sz="1000" b="0" dirty="0">
              <a:solidFill>
                <a:srgbClr val="000000"/>
              </a:solidFill>
              <a:latin typeface="Cambria" pitchFamily="18" charset="0"/>
            </a:rPr>
            <a:t>Executive Administration</a:t>
          </a:r>
        </a:p>
      </dgm:t>
    </dgm:pt>
    <dgm:pt modelId="{E0DB0C26-9E1C-3B48-9FC7-C268AF2560BD}" type="parTrans" cxnId="{9F61A6A1-F9FF-E042-8D05-7D389F11EC79}">
      <dgm:prSet/>
      <dgm:spPr/>
      <dgm:t>
        <a:bodyPr/>
        <a:lstStyle/>
        <a:p>
          <a:endParaRPr lang="en-US" sz="2800"/>
        </a:p>
      </dgm:t>
    </dgm:pt>
    <dgm:pt modelId="{32850316-9FCF-5844-95AA-DBDD7F118543}" type="sibTrans" cxnId="{9F61A6A1-F9FF-E042-8D05-7D389F11EC79}">
      <dgm:prSet/>
      <dgm:spPr/>
      <dgm:t>
        <a:bodyPr/>
        <a:lstStyle/>
        <a:p>
          <a:endParaRPr lang="en-US" sz="2800"/>
        </a:p>
      </dgm:t>
    </dgm:pt>
    <dgm:pt modelId="{709883F2-27C9-D440-B907-9630F0D06E37}">
      <dgm:prSet custT="1"/>
      <dgm:spPr/>
      <dgm:t>
        <a:bodyPr/>
        <a:lstStyle/>
        <a:p>
          <a:r>
            <a:rPr lang="en-US" sz="1000" b="0" dirty="0">
              <a:solidFill>
                <a:srgbClr val="000000"/>
              </a:solidFill>
              <a:latin typeface="Cambria" pitchFamily="18" charset="0"/>
            </a:rPr>
            <a:t>Business &amp; Community Outreach</a:t>
          </a:r>
        </a:p>
      </dgm:t>
    </dgm:pt>
    <dgm:pt modelId="{DE44C015-05B2-4E47-B7B7-C4748FB040B7}" type="parTrans" cxnId="{F38724E7-FD22-1741-BBE1-C6483C9CE43B}">
      <dgm:prSet/>
      <dgm:spPr/>
      <dgm:t>
        <a:bodyPr/>
        <a:lstStyle/>
        <a:p>
          <a:endParaRPr lang="en-US" sz="2800"/>
        </a:p>
      </dgm:t>
    </dgm:pt>
    <dgm:pt modelId="{5C4C31E7-2E56-4540-9B50-83455CA90554}" type="sibTrans" cxnId="{F38724E7-FD22-1741-BBE1-C6483C9CE43B}">
      <dgm:prSet/>
      <dgm:spPr/>
      <dgm:t>
        <a:bodyPr/>
        <a:lstStyle/>
        <a:p>
          <a:endParaRPr lang="en-US" sz="2800"/>
        </a:p>
      </dgm:t>
    </dgm:pt>
    <dgm:pt modelId="{BA576F6A-CCB2-2546-8907-1B6D974304BF}">
      <dgm:prSet custT="1"/>
      <dgm:spPr/>
      <dgm:t>
        <a:bodyPr/>
        <a:lstStyle/>
        <a:p>
          <a:r>
            <a:rPr lang="en-US" sz="1000" b="0" dirty="0">
              <a:solidFill>
                <a:srgbClr val="000000"/>
              </a:solidFill>
              <a:latin typeface="Cambria" pitchFamily="18" charset="0"/>
            </a:rPr>
            <a:t>Public Information. </a:t>
          </a:r>
        </a:p>
      </dgm:t>
    </dgm:pt>
    <dgm:pt modelId="{4BDF6437-B588-6E48-81C1-0C2FFFB03C25}" type="parTrans" cxnId="{59EEA928-A07B-C248-AAA9-A7AAF1AC28A6}">
      <dgm:prSet/>
      <dgm:spPr/>
      <dgm:t>
        <a:bodyPr/>
        <a:lstStyle/>
        <a:p>
          <a:endParaRPr lang="en-US" sz="2800"/>
        </a:p>
      </dgm:t>
    </dgm:pt>
    <dgm:pt modelId="{45C081A9-1531-1E41-BFD4-248D29F8BBDA}" type="sibTrans" cxnId="{59EEA928-A07B-C248-AAA9-A7AAF1AC28A6}">
      <dgm:prSet/>
      <dgm:spPr/>
      <dgm:t>
        <a:bodyPr/>
        <a:lstStyle/>
        <a:p>
          <a:endParaRPr lang="en-US" sz="2800"/>
        </a:p>
      </dgm:t>
    </dgm:pt>
    <dgm:pt modelId="{12FD3BD2-250A-9C49-B988-B0CCA759C51A}">
      <dgm:prSet custT="1"/>
      <dgm:spPr/>
      <dgm:t>
        <a:bodyPr/>
        <a:lstStyle/>
        <a:p>
          <a:r>
            <a:rPr lang="en-US" sz="1000" b="0" dirty="0">
              <a:solidFill>
                <a:srgbClr val="000000"/>
              </a:solidFill>
              <a:latin typeface="Cambria" pitchFamily="18" charset="0"/>
            </a:rPr>
            <a:t>Criminal Investigations</a:t>
          </a:r>
          <a:endParaRPr lang="en-US" sz="1000" b="0" dirty="0"/>
        </a:p>
      </dgm:t>
    </dgm:pt>
    <dgm:pt modelId="{DAD99E7D-B2F4-B541-A52D-457F15C9FB69}" type="parTrans" cxnId="{62D87E77-4232-544A-AE72-B92AC6014DB2}">
      <dgm:prSet/>
      <dgm:spPr/>
      <dgm:t>
        <a:bodyPr/>
        <a:lstStyle/>
        <a:p>
          <a:endParaRPr lang="en-US" sz="2800"/>
        </a:p>
      </dgm:t>
    </dgm:pt>
    <dgm:pt modelId="{28C0930A-E309-E041-97C0-727AEAAD73F5}" type="sibTrans" cxnId="{62D87E77-4232-544A-AE72-B92AC6014DB2}">
      <dgm:prSet/>
      <dgm:spPr/>
      <dgm:t>
        <a:bodyPr/>
        <a:lstStyle/>
        <a:p>
          <a:endParaRPr lang="en-US" sz="2800"/>
        </a:p>
      </dgm:t>
    </dgm:pt>
    <dgm:pt modelId="{FCC02F49-BBF9-7E46-A706-1C4AFFB177BB}">
      <dgm:prSet custT="1"/>
      <dgm:spPr/>
      <dgm:t>
        <a:bodyPr/>
        <a:lstStyle/>
        <a:p>
          <a:r>
            <a:rPr lang="en-US" sz="1000" b="0" dirty="0">
              <a:solidFill>
                <a:srgbClr val="000000"/>
              </a:solidFill>
              <a:latin typeface="Cambria" pitchFamily="18" charset="0"/>
            </a:rPr>
            <a:t>Enforcement</a:t>
          </a:r>
        </a:p>
      </dgm:t>
    </dgm:pt>
    <dgm:pt modelId="{9BA492B7-0110-3144-8A1F-60A2B46C4731}" type="parTrans" cxnId="{2E8D8FC2-F54C-DE42-B563-5C3BA5A98F58}">
      <dgm:prSet/>
      <dgm:spPr/>
      <dgm:t>
        <a:bodyPr/>
        <a:lstStyle/>
        <a:p>
          <a:endParaRPr lang="en-US" sz="2800"/>
        </a:p>
      </dgm:t>
    </dgm:pt>
    <dgm:pt modelId="{F3340D0E-A4D3-5342-B0EB-83BE861D93EA}" type="sibTrans" cxnId="{2E8D8FC2-F54C-DE42-B563-5C3BA5A98F58}">
      <dgm:prSet/>
      <dgm:spPr/>
      <dgm:t>
        <a:bodyPr/>
        <a:lstStyle/>
        <a:p>
          <a:endParaRPr lang="en-US" sz="2800"/>
        </a:p>
      </dgm:t>
    </dgm:pt>
    <dgm:pt modelId="{9250444B-5AC8-DA4E-A11A-CC332D39F072}">
      <dgm:prSet custT="1"/>
      <dgm:spPr/>
      <dgm:t>
        <a:bodyPr/>
        <a:lstStyle/>
        <a:p>
          <a:r>
            <a:rPr lang="en-US" sz="1000" b="0" dirty="0">
              <a:solidFill>
                <a:srgbClr val="000000"/>
              </a:solidFill>
              <a:latin typeface="Cambria" pitchFamily="18" charset="0"/>
            </a:rPr>
            <a:t>Emergency &amp; Radiation Services. </a:t>
          </a:r>
          <a:endParaRPr lang="en-US" sz="1000" b="0" dirty="0">
            <a:solidFill>
              <a:srgbClr val="000000"/>
            </a:solidFill>
            <a:latin typeface="Calibri"/>
          </a:endParaRPr>
        </a:p>
      </dgm:t>
    </dgm:pt>
    <dgm:pt modelId="{30D585FF-C903-7D4C-AAC1-761ED2783FC9}" type="parTrans" cxnId="{056DD7AF-98E2-0941-A2F1-AB1F8EDFC979}">
      <dgm:prSet/>
      <dgm:spPr/>
      <dgm:t>
        <a:bodyPr/>
        <a:lstStyle/>
        <a:p>
          <a:endParaRPr lang="en-US" sz="2800"/>
        </a:p>
      </dgm:t>
    </dgm:pt>
    <dgm:pt modelId="{07321EA5-6473-B144-8E59-DC97B9A3FF96}" type="sibTrans" cxnId="{056DD7AF-98E2-0941-A2F1-AB1F8EDFC979}">
      <dgm:prSet/>
      <dgm:spPr/>
      <dgm:t>
        <a:bodyPr/>
        <a:lstStyle/>
        <a:p>
          <a:endParaRPr lang="en-US" sz="2800"/>
        </a:p>
      </dgm:t>
    </dgm:pt>
    <dgm:pt modelId="{CF11C0C8-2F54-014B-8E65-87204E088A04}">
      <dgm:prSet custT="1"/>
      <dgm:spPr/>
      <dgm:t>
        <a:bodyPr/>
        <a:lstStyle/>
        <a:p>
          <a:r>
            <a:rPr lang="en-US" sz="1100" b="1" u="none" dirty="0">
              <a:solidFill>
                <a:schemeClr val="bg1"/>
              </a:solidFill>
              <a:latin typeface="Cambria" pitchFamily="18" charset="0"/>
            </a:rPr>
            <a:t>Office of Environmental Services</a:t>
          </a:r>
          <a:endParaRPr lang="en-US" sz="1100" u="none" dirty="0">
            <a:solidFill>
              <a:schemeClr val="bg1"/>
            </a:solidFill>
          </a:endParaRPr>
        </a:p>
      </dgm:t>
    </dgm:pt>
    <dgm:pt modelId="{8C039115-E076-7748-8963-8AAC375C0786}" type="parTrans" cxnId="{BC18078B-A6F8-7740-8417-BADF1ABC8E29}">
      <dgm:prSet/>
      <dgm:spPr/>
      <dgm:t>
        <a:bodyPr/>
        <a:lstStyle/>
        <a:p>
          <a:endParaRPr lang="en-US" sz="2800"/>
        </a:p>
      </dgm:t>
    </dgm:pt>
    <dgm:pt modelId="{CC33AD15-3C4F-C142-8A29-FD8C1B3B230C}" type="sibTrans" cxnId="{BC18078B-A6F8-7740-8417-BADF1ABC8E29}">
      <dgm:prSet/>
      <dgm:spPr/>
      <dgm:t>
        <a:bodyPr/>
        <a:lstStyle/>
        <a:p>
          <a:endParaRPr lang="en-US" sz="2800"/>
        </a:p>
      </dgm:t>
    </dgm:pt>
    <dgm:pt modelId="{1D169110-47D7-944B-82B2-64580718A75F}">
      <dgm:prSet custT="1"/>
      <dgm:spPr/>
      <dgm:t>
        <a:bodyPr/>
        <a:lstStyle/>
        <a:p>
          <a:r>
            <a:rPr lang="en-US" sz="1100" b="1" u="none" dirty="0">
              <a:solidFill>
                <a:schemeClr val="bg1"/>
              </a:solidFill>
              <a:latin typeface="Cambria" pitchFamily="18" charset="0"/>
            </a:rPr>
            <a:t>Office of Management and Finance</a:t>
          </a:r>
          <a:endParaRPr lang="en-US" sz="1100" u="none" dirty="0">
            <a:solidFill>
              <a:schemeClr val="bg1"/>
            </a:solidFill>
          </a:endParaRPr>
        </a:p>
      </dgm:t>
    </dgm:pt>
    <dgm:pt modelId="{FA799A4B-C3D2-2E47-8A5A-996A4B87CA1C}" type="parTrans" cxnId="{4EB24B77-6983-1F4F-AE1C-E34C45C6A96C}">
      <dgm:prSet/>
      <dgm:spPr/>
      <dgm:t>
        <a:bodyPr/>
        <a:lstStyle/>
        <a:p>
          <a:endParaRPr lang="en-US" sz="2800"/>
        </a:p>
      </dgm:t>
    </dgm:pt>
    <dgm:pt modelId="{4261FB39-E8BA-F14E-A0C4-B455418BE237}" type="sibTrans" cxnId="{4EB24B77-6983-1F4F-AE1C-E34C45C6A96C}">
      <dgm:prSet/>
      <dgm:spPr/>
      <dgm:t>
        <a:bodyPr/>
        <a:lstStyle/>
        <a:p>
          <a:endParaRPr lang="en-US" sz="2800"/>
        </a:p>
      </dgm:t>
    </dgm:pt>
    <dgm:pt modelId="{B3B2818C-1029-F44B-9F1A-731046E3A6B9}">
      <dgm:prSet custT="1"/>
      <dgm:spPr/>
      <dgm:t>
        <a:bodyPr/>
        <a:lstStyle/>
        <a:p>
          <a:r>
            <a:rPr lang="en-US" sz="1100" b="1" u="none" dirty="0">
              <a:solidFill>
                <a:schemeClr val="bg1"/>
              </a:solidFill>
              <a:latin typeface="Cambria" pitchFamily="18" charset="0"/>
            </a:rPr>
            <a:t>Office of Environmental Assessment</a:t>
          </a:r>
          <a:endParaRPr lang="en-US" sz="1100" u="none" dirty="0">
            <a:solidFill>
              <a:schemeClr val="bg1"/>
            </a:solidFill>
          </a:endParaRPr>
        </a:p>
      </dgm:t>
    </dgm:pt>
    <dgm:pt modelId="{DEA3F556-6C2E-3544-AFB2-E7A67368BB0A}" type="parTrans" cxnId="{84E19AA4-F572-384A-8114-BF9BBBA6E16D}">
      <dgm:prSet/>
      <dgm:spPr/>
      <dgm:t>
        <a:bodyPr/>
        <a:lstStyle/>
        <a:p>
          <a:endParaRPr lang="en-US" sz="2800"/>
        </a:p>
      </dgm:t>
    </dgm:pt>
    <dgm:pt modelId="{6EBCF762-EF3A-7E4E-BFB0-B2C31AB5C535}" type="sibTrans" cxnId="{84E19AA4-F572-384A-8114-BF9BBBA6E16D}">
      <dgm:prSet/>
      <dgm:spPr/>
      <dgm:t>
        <a:bodyPr/>
        <a:lstStyle/>
        <a:p>
          <a:endParaRPr lang="en-US" sz="2800"/>
        </a:p>
      </dgm:t>
    </dgm:pt>
    <dgm:pt modelId="{070D5432-6B48-6D48-89D0-983EB4570254}">
      <dgm:prSet custT="1"/>
      <dgm:spPr/>
      <dgm:t>
        <a:bodyPr/>
        <a:lstStyle/>
        <a:p>
          <a:r>
            <a:rPr lang="en-US" sz="1000" b="0" dirty="0">
              <a:solidFill>
                <a:srgbClr val="000000"/>
              </a:solidFill>
              <a:latin typeface="Cambria" pitchFamily="18" charset="0"/>
            </a:rPr>
            <a:t>Air Permits</a:t>
          </a:r>
        </a:p>
      </dgm:t>
    </dgm:pt>
    <dgm:pt modelId="{E226ACC2-5F7D-E141-8FEA-BDEBA449DCF6}" type="parTrans" cxnId="{410D1568-FDBC-C349-BF18-2713BCC35B99}">
      <dgm:prSet/>
      <dgm:spPr/>
      <dgm:t>
        <a:bodyPr/>
        <a:lstStyle/>
        <a:p>
          <a:endParaRPr lang="en-US" sz="2800"/>
        </a:p>
      </dgm:t>
    </dgm:pt>
    <dgm:pt modelId="{248060AB-8ED3-CE47-8B80-2DB7D9DFC131}" type="sibTrans" cxnId="{410D1568-FDBC-C349-BF18-2713BCC35B99}">
      <dgm:prSet/>
      <dgm:spPr/>
      <dgm:t>
        <a:bodyPr/>
        <a:lstStyle/>
        <a:p>
          <a:endParaRPr lang="en-US" sz="2800"/>
        </a:p>
      </dgm:t>
    </dgm:pt>
    <dgm:pt modelId="{D1AFFE94-9BE7-0C42-AEA6-E7F2D71261E8}">
      <dgm:prSet custT="1"/>
      <dgm:spPr/>
      <dgm:t>
        <a:bodyPr/>
        <a:lstStyle/>
        <a:p>
          <a:r>
            <a:rPr lang="en-US" sz="1000" b="0" dirty="0">
              <a:solidFill>
                <a:srgbClr val="000000"/>
              </a:solidFill>
              <a:latin typeface="Cambria" pitchFamily="18" charset="0"/>
            </a:rPr>
            <a:t>Water Permits </a:t>
          </a:r>
        </a:p>
      </dgm:t>
    </dgm:pt>
    <dgm:pt modelId="{4CF87EEA-F8D1-2549-A25B-01C689E2D6B1}" type="parTrans" cxnId="{CE454095-B9FE-FA43-AA49-2DA60D64CED2}">
      <dgm:prSet/>
      <dgm:spPr/>
      <dgm:t>
        <a:bodyPr/>
        <a:lstStyle/>
        <a:p>
          <a:endParaRPr lang="en-US" sz="2800"/>
        </a:p>
      </dgm:t>
    </dgm:pt>
    <dgm:pt modelId="{3F431E69-627F-2B47-81B7-8DBF4C393A56}" type="sibTrans" cxnId="{CE454095-B9FE-FA43-AA49-2DA60D64CED2}">
      <dgm:prSet/>
      <dgm:spPr/>
      <dgm:t>
        <a:bodyPr/>
        <a:lstStyle/>
        <a:p>
          <a:endParaRPr lang="en-US" sz="2800"/>
        </a:p>
      </dgm:t>
    </dgm:pt>
    <dgm:pt modelId="{60CFBC37-E1B6-6443-AC92-3C72DE0AFB2C}">
      <dgm:prSet custT="1"/>
      <dgm:spPr/>
      <dgm:t>
        <a:bodyPr/>
        <a:lstStyle/>
        <a:p>
          <a:r>
            <a:rPr lang="en-US" sz="1000" b="0" dirty="0">
              <a:solidFill>
                <a:srgbClr val="000000"/>
              </a:solidFill>
              <a:latin typeface="Cambria" pitchFamily="18" charset="0"/>
            </a:rPr>
            <a:t>Waste Permits</a:t>
          </a:r>
        </a:p>
      </dgm:t>
    </dgm:pt>
    <dgm:pt modelId="{51035F0D-38F9-5046-AF35-50C9E1AB7FBE}" type="parTrans" cxnId="{C8E0629B-8738-6649-B7BE-95F62E7CD134}">
      <dgm:prSet/>
      <dgm:spPr/>
      <dgm:t>
        <a:bodyPr/>
        <a:lstStyle/>
        <a:p>
          <a:endParaRPr lang="en-US" sz="2800"/>
        </a:p>
      </dgm:t>
    </dgm:pt>
    <dgm:pt modelId="{C22A1E81-EE41-6A46-87B7-D1BA0EE0E711}" type="sibTrans" cxnId="{C8E0629B-8738-6649-B7BE-95F62E7CD134}">
      <dgm:prSet/>
      <dgm:spPr/>
      <dgm:t>
        <a:bodyPr/>
        <a:lstStyle/>
        <a:p>
          <a:endParaRPr lang="en-US" sz="2800"/>
        </a:p>
      </dgm:t>
    </dgm:pt>
    <dgm:pt modelId="{3557E655-DDD6-8D48-B1F0-2BA8E8675F79}">
      <dgm:prSet custT="1"/>
      <dgm:spPr/>
      <dgm:t>
        <a:bodyPr/>
        <a:lstStyle/>
        <a:p>
          <a:r>
            <a:rPr lang="en-US" sz="1000" b="0" dirty="0">
              <a:solidFill>
                <a:srgbClr val="000000"/>
              </a:solidFill>
              <a:latin typeface="Cambria" pitchFamily="18" charset="0"/>
            </a:rPr>
            <a:t>Public Participation &amp; Permits Support</a:t>
          </a:r>
        </a:p>
      </dgm:t>
    </dgm:pt>
    <dgm:pt modelId="{6AAD489E-E772-D043-875D-58BF1BF27E6A}" type="parTrans" cxnId="{16A513F8-B83B-734B-B2C2-18A3002EF7A3}">
      <dgm:prSet/>
      <dgm:spPr/>
      <dgm:t>
        <a:bodyPr/>
        <a:lstStyle/>
        <a:p>
          <a:endParaRPr lang="en-US" sz="2800"/>
        </a:p>
      </dgm:t>
    </dgm:pt>
    <dgm:pt modelId="{360B4F54-B7CC-D64E-A6EB-403746B960C6}" type="sibTrans" cxnId="{16A513F8-B83B-734B-B2C2-18A3002EF7A3}">
      <dgm:prSet/>
      <dgm:spPr/>
      <dgm:t>
        <a:bodyPr/>
        <a:lstStyle/>
        <a:p>
          <a:endParaRPr lang="en-US" sz="2800"/>
        </a:p>
      </dgm:t>
    </dgm:pt>
    <dgm:pt modelId="{DD2D2A6F-A1A2-F643-8A9E-5FB04F6FFC03}">
      <dgm:prSet custT="1"/>
      <dgm:spPr/>
      <dgm:t>
        <a:bodyPr/>
        <a:lstStyle/>
        <a:p>
          <a:r>
            <a:rPr lang="en-US" sz="1000" b="0" dirty="0" smtClean="0">
              <a:solidFill>
                <a:srgbClr val="000000"/>
              </a:solidFill>
              <a:latin typeface="Cambria" pitchFamily="18" charset="0"/>
            </a:rPr>
            <a:t>LA </a:t>
          </a:r>
          <a:r>
            <a:rPr lang="en-US" sz="1000" b="0" dirty="0">
              <a:solidFill>
                <a:srgbClr val="000000"/>
              </a:solidFill>
              <a:latin typeface="Cambria" pitchFamily="18" charset="0"/>
            </a:rPr>
            <a:t>Environmental Lab Accreditation</a:t>
          </a:r>
        </a:p>
      </dgm:t>
    </dgm:pt>
    <dgm:pt modelId="{875E8774-E6EB-204D-98BA-73821BF6264F}" type="parTrans" cxnId="{5C7B8259-216E-7546-81EA-577C4CF7A258}">
      <dgm:prSet/>
      <dgm:spPr/>
      <dgm:t>
        <a:bodyPr/>
        <a:lstStyle/>
        <a:p>
          <a:endParaRPr lang="en-US" sz="2800"/>
        </a:p>
      </dgm:t>
    </dgm:pt>
    <dgm:pt modelId="{975147F7-E3B8-984D-8618-03F2FF86D1AE}" type="sibTrans" cxnId="{5C7B8259-216E-7546-81EA-577C4CF7A258}">
      <dgm:prSet/>
      <dgm:spPr/>
      <dgm:t>
        <a:bodyPr/>
        <a:lstStyle/>
        <a:p>
          <a:endParaRPr lang="en-US" sz="2800"/>
        </a:p>
      </dgm:t>
    </dgm:pt>
    <dgm:pt modelId="{3A3991F4-3A46-944F-9D1F-A754FEA86CB0}">
      <dgm:prSet custT="1"/>
      <dgm:spPr/>
      <dgm:t>
        <a:bodyPr/>
        <a:lstStyle/>
        <a:p>
          <a:r>
            <a:rPr lang="en-US" sz="1000" b="0" dirty="0">
              <a:solidFill>
                <a:srgbClr val="000000"/>
              </a:solidFill>
              <a:latin typeface="Cambria" pitchFamily="18" charset="0"/>
            </a:rPr>
            <a:t>Financial Services</a:t>
          </a:r>
          <a:endParaRPr lang="en-US" sz="1000" b="0" dirty="0"/>
        </a:p>
      </dgm:t>
    </dgm:pt>
    <dgm:pt modelId="{EEB6CDCF-1873-1B48-B508-215C2FCC1DA5}" type="parTrans" cxnId="{E7B01237-2B11-8048-866B-73619AB6C1D8}">
      <dgm:prSet/>
      <dgm:spPr/>
      <dgm:t>
        <a:bodyPr/>
        <a:lstStyle/>
        <a:p>
          <a:endParaRPr lang="en-US" sz="2800"/>
        </a:p>
      </dgm:t>
    </dgm:pt>
    <dgm:pt modelId="{AE5DA265-B4AC-1E40-93AF-67B5FBDAD3B8}" type="sibTrans" cxnId="{E7B01237-2B11-8048-866B-73619AB6C1D8}">
      <dgm:prSet/>
      <dgm:spPr/>
      <dgm:t>
        <a:bodyPr/>
        <a:lstStyle/>
        <a:p>
          <a:endParaRPr lang="en-US" sz="2800"/>
        </a:p>
      </dgm:t>
    </dgm:pt>
    <dgm:pt modelId="{1D97BFF5-8D7A-0B42-9893-9E971B31575E}">
      <dgm:prSet custT="1"/>
      <dgm:spPr/>
      <dgm:t>
        <a:bodyPr/>
        <a:lstStyle/>
        <a:p>
          <a:r>
            <a:rPr lang="en-US" sz="1000" b="0" dirty="0">
              <a:solidFill>
                <a:srgbClr val="000000"/>
              </a:solidFill>
              <a:latin typeface="Cambria" pitchFamily="18" charset="0"/>
            </a:rPr>
            <a:t>Human Resources</a:t>
          </a:r>
        </a:p>
      </dgm:t>
    </dgm:pt>
    <dgm:pt modelId="{12146A5F-A2AC-164B-BFB2-26C5DCAC2CF3}" type="parTrans" cxnId="{8C116AF1-EDD3-5A47-A014-F00650A23DD9}">
      <dgm:prSet/>
      <dgm:spPr/>
      <dgm:t>
        <a:bodyPr/>
        <a:lstStyle/>
        <a:p>
          <a:endParaRPr lang="en-US" sz="2800"/>
        </a:p>
      </dgm:t>
    </dgm:pt>
    <dgm:pt modelId="{1EB5634C-A9C7-5043-BBB1-F670E17E7C2D}" type="sibTrans" cxnId="{8C116AF1-EDD3-5A47-A014-F00650A23DD9}">
      <dgm:prSet/>
      <dgm:spPr/>
      <dgm:t>
        <a:bodyPr/>
        <a:lstStyle/>
        <a:p>
          <a:endParaRPr lang="en-US" sz="2800"/>
        </a:p>
      </dgm:t>
    </dgm:pt>
    <dgm:pt modelId="{41CF9776-BAE5-3C4B-B1C7-F51B9198ECF2}">
      <dgm:prSet custT="1"/>
      <dgm:spPr/>
      <dgm:t>
        <a:bodyPr/>
        <a:lstStyle/>
        <a:p>
          <a:r>
            <a:rPr lang="en-US" sz="1000" b="0" dirty="0">
              <a:solidFill>
                <a:srgbClr val="000000"/>
              </a:solidFill>
              <a:latin typeface="Cambria" pitchFamily="18" charset="0"/>
            </a:rPr>
            <a:t>Waste Tires (OMF-Payments)</a:t>
          </a:r>
        </a:p>
      </dgm:t>
    </dgm:pt>
    <dgm:pt modelId="{E602C64A-2191-014A-85F5-554F3EC86D18}" type="parTrans" cxnId="{80D9CA52-830E-464E-BD14-FAC925855AA3}">
      <dgm:prSet/>
      <dgm:spPr/>
      <dgm:t>
        <a:bodyPr/>
        <a:lstStyle/>
        <a:p>
          <a:endParaRPr lang="en-US" sz="2800"/>
        </a:p>
      </dgm:t>
    </dgm:pt>
    <dgm:pt modelId="{693030FD-ACEF-5444-9342-DCAE5BCD1864}" type="sibTrans" cxnId="{80D9CA52-830E-464E-BD14-FAC925855AA3}">
      <dgm:prSet/>
      <dgm:spPr/>
      <dgm:t>
        <a:bodyPr/>
        <a:lstStyle/>
        <a:p>
          <a:endParaRPr lang="en-US" sz="2800"/>
        </a:p>
      </dgm:t>
    </dgm:pt>
    <dgm:pt modelId="{0247BB5C-1B13-CC4B-9E88-BA9BC72BE47B}">
      <dgm:prSet custT="1"/>
      <dgm:spPr/>
      <dgm:t>
        <a:bodyPr/>
        <a:lstStyle/>
        <a:p>
          <a:r>
            <a:rPr lang="en-US" sz="1000" b="0" dirty="0">
              <a:solidFill>
                <a:srgbClr val="000000"/>
              </a:solidFill>
              <a:latin typeface="Cambria" pitchFamily="18" charset="0"/>
            </a:rPr>
            <a:t>OMF Support &amp; Department wide Costs</a:t>
          </a:r>
        </a:p>
      </dgm:t>
    </dgm:pt>
    <dgm:pt modelId="{449329DA-791F-2240-9F49-D5D43971EAC9}" type="parTrans" cxnId="{3B8C0023-C5C4-2349-A45D-11F0C43621A8}">
      <dgm:prSet/>
      <dgm:spPr/>
      <dgm:t>
        <a:bodyPr/>
        <a:lstStyle/>
        <a:p>
          <a:endParaRPr lang="en-US" sz="2800"/>
        </a:p>
      </dgm:t>
    </dgm:pt>
    <dgm:pt modelId="{FFC4650D-3EDD-E345-B8A9-DF7B78CB3FAC}" type="sibTrans" cxnId="{3B8C0023-C5C4-2349-A45D-11F0C43621A8}">
      <dgm:prSet/>
      <dgm:spPr/>
      <dgm:t>
        <a:bodyPr/>
        <a:lstStyle/>
        <a:p>
          <a:endParaRPr lang="en-US" sz="2800"/>
        </a:p>
      </dgm:t>
    </dgm:pt>
    <dgm:pt modelId="{09198194-DBA2-264F-8DD3-5C1511934A54}">
      <dgm:prSet custT="1"/>
      <dgm:spPr/>
      <dgm:t>
        <a:bodyPr/>
        <a:lstStyle/>
        <a:p>
          <a:r>
            <a:rPr lang="en-US" sz="1000" b="0" dirty="0">
              <a:solidFill>
                <a:srgbClr val="000000"/>
              </a:solidFill>
              <a:latin typeface="Cambria" pitchFamily="18" charset="0"/>
            </a:rPr>
            <a:t>Technology Service and Records Management</a:t>
          </a:r>
        </a:p>
      </dgm:t>
    </dgm:pt>
    <dgm:pt modelId="{310DBCCB-7348-1C40-8435-D7291121E1E3}" type="parTrans" cxnId="{66386300-CEE1-FD41-8AF9-6142198C3B0A}">
      <dgm:prSet/>
      <dgm:spPr/>
      <dgm:t>
        <a:bodyPr/>
        <a:lstStyle/>
        <a:p>
          <a:endParaRPr lang="en-US" sz="2800"/>
        </a:p>
      </dgm:t>
    </dgm:pt>
    <dgm:pt modelId="{225293C8-D145-2F42-9BEA-59D7E49D202A}" type="sibTrans" cxnId="{66386300-CEE1-FD41-8AF9-6142198C3B0A}">
      <dgm:prSet/>
      <dgm:spPr/>
      <dgm:t>
        <a:bodyPr/>
        <a:lstStyle/>
        <a:p>
          <a:endParaRPr lang="en-US" sz="2800"/>
        </a:p>
      </dgm:t>
    </dgm:pt>
    <dgm:pt modelId="{4A1F8ED6-2331-3248-92CD-C3D920561005}">
      <dgm:prSet custT="1"/>
      <dgm:spPr/>
      <dgm:t>
        <a:bodyPr/>
        <a:lstStyle/>
        <a:p>
          <a:r>
            <a:rPr lang="en-US" sz="1000" b="0" dirty="0">
              <a:solidFill>
                <a:srgbClr val="000000"/>
              </a:solidFill>
              <a:latin typeface="Cambria" pitchFamily="18" charset="0"/>
            </a:rPr>
            <a:t>Air Planning and Assessment</a:t>
          </a:r>
          <a:endParaRPr lang="en-US" sz="1000" b="0" dirty="0"/>
        </a:p>
      </dgm:t>
    </dgm:pt>
    <dgm:pt modelId="{D507BEC1-EDAA-C942-BDDB-1F82A7AB6314}" type="parTrans" cxnId="{A159617C-2D95-D249-AC11-9E217B0CE014}">
      <dgm:prSet/>
      <dgm:spPr/>
      <dgm:t>
        <a:bodyPr/>
        <a:lstStyle/>
        <a:p>
          <a:endParaRPr lang="en-US" sz="2800"/>
        </a:p>
      </dgm:t>
    </dgm:pt>
    <dgm:pt modelId="{0780302C-8497-E54E-95D8-E62CAD5F5CBC}" type="sibTrans" cxnId="{A159617C-2D95-D249-AC11-9E217B0CE014}">
      <dgm:prSet/>
      <dgm:spPr/>
      <dgm:t>
        <a:bodyPr/>
        <a:lstStyle/>
        <a:p>
          <a:endParaRPr lang="en-US" sz="2800"/>
        </a:p>
      </dgm:t>
    </dgm:pt>
    <dgm:pt modelId="{3FAC7D75-79EB-2344-A689-1088DF7DA6E6}">
      <dgm:prSet custT="1"/>
      <dgm:spPr/>
      <dgm:t>
        <a:bodyPr/>
        <a:lstStyle/>
        <a:p>
          <a:r>
            <a:rPr lang="en-US" sz="1000" b="0" dirty="0">
              <a:solidFill>
                <a:srgbClr val="000000"/>
              </a:solidFill>
              <a:latin typeface="Cambria" pitchFamily="18" charset="0"/>
            </a:rPr>
            <a:t>Water Planning and Assessment</a:t>
          </a:r>
        </a:p>
      </dgm:t>
    </dgm:pt>
    <dgm:pt modelId="{20E1829D-DD37-144B-BDB6-A9F4B35BE120}" type="parTrans" cxnId="{46FD613E-CE0A-474B-B0C5-DBBF161CDFF9}">
      <dgm:prSet/>
      <dgm:spPr/>
      <dgm:t>
        <a:bodyPr/>
        <a:lstStyle/>
        <a:p>
          <a:endParaRPr lang="en-US" sz="2800"/>
        </a:p>
      </dgm:t>
    </dgm:pt>
    <dgm:pt modelId="{93700AF2-D5EF-4B4A-8960-B2CC41F2A559}" type="sibTrans" cxnId="{46FD613E-CE0A-474B-B0C5-DBBF161CDFF9}">
      <dgm:prSet/>
      <dgm:spPr/>
      <dgm:t>
        <a:bodyPr/>
        <a:lstStyle/>
        <a:p>
          <a:endParaRPr lang="en-US" sz="2800"/>
        </a:p>
      </dgm:t>
    </dgm:pt>
    <dgm:pt modelId="{E447A99C-FE55-0F4B-B863-7E5C08AA4EDE}">
      <dgm:prSet custT="1"/>
      <dgm:spPr/>
      <dgm:t>
        <a:bodyPr/>
        <a:lstStyle/>
        <a:p>
          <a:r>
            <a:rPr lang="en-US" sz="1000" b="0" dirty="0">
              <a:solidFill>
                <a:srgbClr val="000000"/>
              </a:solidFill>
              <a:latin typeface="Cambria" pitchFamily="18" charset="0"/>
            </a:rPr>
            <a:t>Remediation</a:t>
          </a:r>
        </a:p>
      </dgm:t>
    </dgm:pt>
    <dgm:pt modelId="{3B70A32A-B6B7-3D42-9C16-835C33085AF4}" type="parTrans" cxnId="{675FDD92-8CC2-034E-842C-762B92E1533C}">
      <dgm:prSet/>
      <dgm:spPr/>
      <dgm:t>
        <a:bodyPr/>
        <a:lstStyle/>
        <a:p>
          <a:endParaRPr lang="en-US" sz="2800"/>
        </a:p>
      </dgm:t>
    </dgm:pt>
    <dgm:pt modelId="{4FF31DC1-72E6-1642-BEFF-A1936E5AD0EE}" type="sibTrans" cxnId="{675FDD92-8CC2-034E-842C-762B92E1533C}">
      <dgm:prSet/>
      <dgm:spPr/>
      <dgm:t>
        <a:bodyPr/>
        <a:lstStyle/>
        <a:p>
          <a:endParaRPr lang="en-US" sz="2800"/>
        </a:p>
      </dgm:t>
    </dgm:pt>
    <dgm:pt modelId="{27CDA3EC-AAA5-774F-8888-74604CED6BB5}">
      <dgm:prSet custT="1"/>
      <dgm:spPr/>
      <dgm:t>
        <a:bodyPr/>
        <a:lstStyle/>
        <a:p>
          <a:r>
            <a:rPr lang="en-US" sz="1000" b="0" dirty="0">
              <a:solidFill>
                <a:srgbClr val="000000"/>
              </a:solidFill>
              <a:latin typeface="Cambria" pitchFamily="18" charset="0"/>
            </a:rPr>
            <a:t>Underground Storage Tanks</a:t>
          </a:r>
        </a:p>
      </dgm:t>
    </dgm:pt>
    <dgm:pt modelId="{669600F4-1378-0147-9ACF-E26DDF689440}" type="parTrans" cxnId="{952179CE-8E1F-C54A-8035-A382C636EB60}">
      <dgm:prSet/>
      <dgm:spPr/>
      <dgm:t>
        <a:bodyPr/>
        <a:lstStyle/>
        <a:p>
          <a:endParaRPr lang="en-US" sz="2800"/>
        </a:p>
      </dgm:t>
    </dgm:pt>
    <dgm:pt modelId="{DAF84574-A08E-744A-B157-D19B5D56C357}" type="sibTrans" cxnId="{952179CE-8E1F-C54A-8035-A382C636EB60}">
      <dgm:prSet/>
      <dgm:spPr/>
      <dgm:t>
        <a:bodyPr/>
        <a:lstStyle/>
        <a:p>
          <a:endParaRPr lang="en-US" sz="2800"/>
        </a:p>
      </dgm:t>
    </dgm:pt>
    <dgm:pt modelId="{B71C44FE-DD81-BE46-AF77-A2211B5786D0}" type="pres">
      <dgm:prSet presAssocID="{5AD42279-9C94-304A-A250-4C2A9B78A08F}" presName="linear" presStyleCnt="0">
        <dgm:presLayoutVars>
          <dgm:animLvl val="lvl"/>
          <dgm:resizeHandles val="exact"/>
        </dgm:presLayoutVars>
      </dgm:prSet>
      <dgm:spPr/>
      <dgm:t>
        <a:bodyPr/>
        <a:lstStyle/>
        <a:p>
          <a:endParaRPr lang="en-US"/>
        </a:p>
      </dgm:t>
    </dgm:pt>
    <dgm:pt modelId="{E0325387-9C03-9E48-B605-BD34590856D7}" type="pres">
      <dgm:prSet presAssocID="{4A0E761E-9139-5A48-891D-DADB8DAD21D1}" presName="parentText" presStyleLbl="node1" presStyleIdx="0" presStyleCnt="5">
        <dgm:presLayoutVars>
          <dgm:chMax val="0"/>
          <dgm:bulletEnabled val="1"/>
        </dgm:presLayoutVars>
      </dgm:prSet>
      <dgm:spPr/>
      <dgm:t>
        <a:bodyPr/>
        <a:lstStyle/>
        <a:p>
          <a:endParaRPr lang="en-US"/>
        </a:p>
      </dgm:t>
    </dgm:pt>
    <dgm:pt modelId="{75A7F36B-9D40-044E-86A7-BC0B37E62E14}" type="pres">
      <dgm:prSet presAssocID="{4A0E761E-9139-5A48-891D-DADB8DAD21D1}" presName="childText" presStyleLbl="revTx" presStyleIdx="0" presStyleCnt="5">
        <dgm:presLayoutVars>
          <dgm:bulletEnabled val="1"/>
        </dgm:presLayoutVars>
      </dgm:prSet>
      <dgm:spPr/>
      <dgm:t>
        <a:bodyPr/>
        <a:lstStyle/>
        <a:p>
          <a:endParaRPr lang="en-US"/>
        </a:p>
      </dgm:t>
    </dgm:pt>
    <dgm:pt modelId="{CC017051-6D0E-F34B-B789-FD64C22C5CD9}" type="pres">
      <dgm:prSet presAssocID="{4B200DB9-9564-1046-8E76-133B280A40C8}" presName="parentText" presStyleLbl="node1" presStyleIdx="1" presStyleCnt="5">
        <dgm:presLayoutVars>
          <dgm:chMax val="0"/>
          <dgm:bulletEnabled val="1"/>
        </dgm:presLayoutVars>
      </dgm:prSet>
      <dgm:spPr/>
      <dgm:t>
        <a:bodyPr/>
        <a:lstStyle/>
        <a:p>
          <a:endParaRPr lang="en-US"/>
        </a:p>
      </dgm:t>
    </dgm:pt>
    <dgm:pt modelId="{83E2435E-024E-2E40-8F58-F529FE6AA1EB}" type="pres">
      <dgm:prSet presAssocID="{4B200DB9-9564-1046-8E76-133B280A40C8}" presName="childText" presStyleLbl="revTx" presStyleIdx="1" presStyleCnt="5">
        <dgm:presLayoutVars>
          <dgm:bulletEnabled val="1"/>
        </dgm:presLayoutVars>
      </dgm:prSet>
      <dgm:spPr/>
      <dgm:t>
        <a:bodyPr/>
        <a:lstStyle/>
        <a:p>
          <a:endParaRPr lang="en-US"/>
        </a:p>
      </dgm:t>
    </dgm:pt>
    <dgm:pt modelId="{24B01D41-A6DA-E34C-B195-D8979C4D452F}" type="pres">
      <dgm:prSet presAssocID="{CF11C0C8-2F54-014B-8E65-87204E088A04}" presName="parentText" presStyleLbl="node1" presStyleIdx="2" presStyleCnt="5">
        <dgm:presLayoutVars>
          <dgm:chMax val="0"/>
          <dgm:bulletEnabled val="1"/>
        </dgm:presLayoutVars>
      </dgm:prSet>
      <dgm:spPr/>
      <dgm:t>
        <a:bodyPr/>
        <a:lstStyle/>
        <a:p>
          <a:endParaRPr lang="en-US"/>
        </a:p>
      </dgm:t>
    </dgm:pt>
    <dgm:pt modelId="{3EBD7EA4-08DD-4D42-8CD9-EF1BFC1AC234}" type="pres">
      <dgm:prSet presAssocID="{CF11C0C8-2F54-014B-8E65-87204E088A04}" presName="childText" presStyleLbl="revTx" presStyleIdx="2" presStyleCnt="5">
        <dgm:presLayoutVars>
          <dgm:bulletEnabled val="1"/>
        </dgm:presLayoutVars>
      </dgm:prSet>
      <dgm:spPr/>
      <dgm:t>
        <a:bodyPr/>
        <a:lstStyle/>
        <a:p>
          <a:endParaRPr lang="en-US"/>
        </a:p>
      </dgm:t>
    </dgm:pt>
    <dgm:pt modelId="{C5A27D85-C0B3-534C-9022-97529073E564}" type="pres">
      <dgm:prSet presAssocID="{1D169110-47D7-944B-82B2-64580718A75F}" presName="parentText" presStyleLbl="node1" presStyleIdx="3" presStyleCnt="5">
        <dgm:presLayoutVars>
          <dgm:chMax val="0"/>
          <dgm:bulletEnabled val="1"/>
        </dgm:presLayoutVars>
      </dgm:prSet>
      <dgm:spPr/>
      <dgm:t>
        <a:bodyPr/>
        <a:lstStyle/>
        <a:p>
          <a:endParaRPr lang="en-US"/>
        </a:p>
      </dgm:t>
    </dgm:pt>
    <dgm:pt modelId="{4435682B-BF1A-DD43-BE90-CA8697355305}" type="pres">
      <dgm:prSet presAssocID="{1D169110-47D7-944B-82B2-64580718A75F}" presName="childText" presStyleLbl="revTx" presStyleIdx="3" presStyleCnt="5">
        <dgm:presLayoutVars>
          <dgm:bulletEnabled val="1"/>
        </dgm:presLayoutVars>
      </dgm:prSet>
      <dgm:spPr/>
      <dgm:t>
        <a:bodyPr/>
        <a:lstStyle/>
        <a:p>
          <a:endParaRPr lang="en-US"/>
        </a:p>
      </dgm:t>
    </dgm:pt>
    <dgm:pt modelId="{F0AD4012-8EC2-B244-80DB-FD0155C758B6}" type="pres">
      <dgm:prSet presAssocID="{B3B2818C-1029-F44B-9F1A-731046E3A6B9}" presName="parentText" presStyleLbl="node1" presStyleIdx="4" presStyleCnt="5">
        <dgm:presLayoutVars>
          <dgm:chMax val="0"/>
          <dgm:bulletEnabled val="1"/>
        </dgm:presLayoutVars>
      </dgm:prSet>
      <dgm:spPr/>
      <dgm:t>
        <a:bodyPr/>
        <a:lstStyle/>
        <a:p>
          <a:endParaRPr lang="en-US"/>
        </a:p>
      </dgm:t>
    </dgm:pt>
    <dgm:pt modelId="{1262716C-41ED-EF4E-96E6-B740EA602A30}" type="pres">
      <dgm:prSet presAssocID="{B3B2818C-1029-F44B-9F1A-731046E3A6B9}" presName="childText" presStyleLbl="revTx" presStyleIdx="4" presStyleCnt="5">
        <dgm:presLayoutVars>
          <dgm:bulletEnabled val="1"/>
        </dgm:presLayoutVars>
      </dgm:prSet>
      <dgm:spPr/>
      <dgm:t>
        <a:bodyPr/>
        <a:lstStyle/>
        <a:p>
          <a:endParaRPr lang="en-US"/>
        </a:p>
      </dgm:t>
    </dgm:pt>
  </dgm:ptLst>
  <dgm:cxnLst>
    <dgm:cxn modelId="{E949CE5C-77F3-B245-9506-2C45433648F0}" type="presOf" srcId="{3FAC7D75-79EB-2344-A689-1088DF7DA6E6}" destId="{1262716C-41ED-EF4E-96E6-B740EA602A30}" srcOrd="0" destOrd="1" presId="urn:microsoft.com/office/officeart/2005/8/layout/vList2"/>
    <dgm:cxn modelId="{16A513F8-B83B-734B-B2C2-18A3002EF7A3}" srcId="{CF11C0C8-2F54-014B-8E65-87204E088A04}" destId="{3557E655-DDD6-8D48-B1F0-2BA8E8675F79}" srcOrd="3" destOrd="0" parTransId="{6AAD489E-E772-D043-875D-58BF1BF27E6A}" sibTransId="{360B4F54-B7CC-D64E-A6EB-403746B960C6}"/>
    <dgm:cxn modelId="{C8E0629B-8738-6649-B7BE-95F62E7CD134}" srcId="{CF11C0C8-2F54-014B-8E65-87204E088A04}" destId="{60CFBC37-E1B6-6443-AC92-3C72DE0AFB2C}" srcOrd="2" destOrd="0" parTransId="{51035F0D-38F9-5046-AF35-50C9E1AB7FBE}" sibTransId="{C22A1E81-EE41-6A46-87B7-D1BA0EE0E711}"/>
    <dgm:cxn modelId="{BC18078B-A6F8-7740-8417-BADF1ABC8E29}" srcId="{5AD42279-9C94-304A-A250-4C2A9B78A08F}" destId="{CF11C0C8-2F54-014B-8E65-87204E088A04}" srcOrd="2" destOrd="0" parTransId="{8C039115-E076-7748-8963-8AAC375C0786}" sibTransId="{CC33AD15-3C4F-C142-8A29-FD8C1B3B230C}"/>
    <dgm:cxn modelId="{66386300-CEE1-FD41-8AF9-6142198C3B0A}" srcId="{1D169110-47D7-944B-82B2-64580718A75F}" destId="{09198194-DBA2-264F-8DD3-5C1511934A54}" srcOrd="4" destOrd="0" parTransId="{310DBCCB-7348-1C40-8435-D7291121E1E3}" sibTransId="{225293C8-D145-2F42-9BEA-59D7E49D202A}"/>
    <dgm:cxn modelId="{072C2586-B5CF-7C46-A41B-EE41CADD2A2B}" type="presOf" srcId="{CF11C0C8-2F54-014B-8E65-87204E088A04}" destId="{24B01D41-A6DA-E34C-B195-D8979C4D452F}" srcOrd="0" destOrd="0" presId="urn:microsoft.com/office/officeart/2005/8/layout/vList2"/>
    <dgm:cxn modelId="{056DD7AF-98E2-0941-A2F1-AB1F8EDFC979}" srcId="{4B200DB9-9564-1046-8E76-133B280A40C8}" destId="{9250444B-5AC8-DA4E-A11A-CC332D39F072}" srcOrd="2" destOrd="0" parTransId="{30D585FF-C903-7D4C-AAC1-761ED2783FC9}" sibTransId="{07321EA5-6473-B144-8E59-DC97B9A3FF96}"/>
    <dgm:cxn modelId="{E7B01237-2B11-8048-866B-73619AB6C1D8}" srcId="{1D169110-47D7-944B-82B2-64580718A75F}" destId="{3A3991F4-3A46-944F-9D1F-A754FEA86CB0}" srcOrd="0" destOrd="0" parTransId="{EEB6CDCF-1873-1B48-B508-215C2FCC1DA5}" sibTransId="{AE5DA265-B4AC-1E40-93AF-67B5FBDAD3B8}"/>
    <dgm:cxn modelId="{F2B79F1B-7E65-094B-8EE3-9FDEB17FDB6A}" type="presOf" srcId="{709883F2-27C9-D440-B907-9630F0D06E37}" destId="{75A7F36B-9D40-044E-86A7-BC0B37E62E14}" srcOrd="0" destOrd="3" presId="urn:microsoft.com/office/officeart/2005/8/layout/vList2"/>
    <dgm:cxn modelId="{4EB24B77-6983-1F4F-AE1C-E34C45C6A96C}" srcId="{5AD42279-9C94-304A-A250-4C2A9B78A08F}" destId="{1D169110-47D7-944B-82B2-64580718A75F}" srcOrd="3" destOrd="0" parTransId="{FA799A4B-C3D2-2E47-8A5A-996A4B87CA1C}" sibTransId="{4261FB39-E8BA-F14E-A0C4-B455418BE237}"/>
    <dgm:cxn modelId="{80D9CA52-830E-464E-BD14-FAC925855AA3}" srcId="{1D169110-47D7-944B-82B2-64580718A75F}" destId="{41CF9776-BAE5-3C4B-B1C7-F51B9198ECF2}" srcOrd="2" destOrd="0" parTransId="{E602C64A-2191-014A-85F5-554F3EC86D18}" sibTransId="{693030FD-ACEF-5444-9342-DCAE5BCD1864}"/>
    <dgm:cxn modelId="{AA1AE625-209E-3A4C-9411-D1808558CAD4}" srcId="{4A0E761E-9139-5A48-891D-DADB8DAD21D1}" destId="{F04B2222-BE17-A54E-BB6D-27211D6D4374}" srcOrd="1" destOrd="0" parTransId="{159F7A85-AC1F-094C-ACD6-AC495ED12997}" sibTransId="{672D2D66-5D33-164F-8C7A-5B6335A1BCB2}"/>
    <dgm:cxn modelId="{9F61A6A1-F9FF-E042-8D05-7D389F11EC79}" srcId="{4A0E761E-9139-5A48-891D-DADB8DAD21D1}" destId="{22F7C39B-03B0-B94A-8349-5A2D3A42A824}" srcOrd="2" destOrd="0" parTransId="{E0DB0C26-9E1C-3B48-9FC7-C268AF2560BD}" sibTransId="{32850316-9FCF-5844-95AA-DBDD7F118543}"/>
    <dgm:cxn modelId="{410D1568-FDBC-C349-BF18-2713BCC35B99}" srcId="{CF11C0C8-2F54-014B-8E65-87204E088A04}" destId="{070D5432-6B48-6D48-89D0-983EB4570254}" srcOrd="0" destOrd="0" parTransId="{E226ACC2-5F7D-E141-8FEA-BDEBA449DCF6}" sibTransId="{248060AB-8ED3-CE47-8B80-2DB7D9DFC131}"/>
    <dgm:cxn modelId="{2C5385AF-F88B-C74E-9F3B-982E8FDC3425}" type="presOf" srcId="{3A3991F4-3A46-944F-9D1F-A754FEA86CB0}" destId="{4435682B-BF1A-DD43-BE90-CA8697355305}" srcOrd="0" destOrd="0" presId="urn:microsoft.com/office/officeart/2005/8/layout/vList2"/>
    <dgm:cxn modelId="{F1989DB3-90B3-8946-9C88-02B706E6DB43}" srcId="{4A0E761E-9139-5A48-891D-DADB8DAD21D1}" destId="{5E12F2BB-51A8-D446-A8DA-B2C3885A8946}" srcOrd="0" destOrd="0" parTransId="{92F57176-7D92-1F44-AC54-889999587C6C}" sibTransId="{340B34A3-3A0E-0746-9233-106D5D9D70B7}"/>
    <dgm:cxn modelId="{4D786D36-3AB6-2C40-856D-A3615DFE8D32}" type="presOf" srcId="{27CDA3EC-AAA5-774F-8888-74604CED6BB5}" destId="{1262716C-41ED-EF4E-96E6-B740EA602A30}" srcOrd="0" destOrd="3" presId="urn:microsoft.com/office/officeart/2005/8/layout/vList2"/>
    <dgm:cxn modelId="{3FE59B88-E17A-AF46-82EE-D3F624AB84C0}" type="presOf" srcId="{070D5432-6B48-6D48-89D0-983EB4570254}" destId="{3EBD7EA4-08DD-4D42-8CD9-EF1BFC1AC234}" srcOrd="0" destOrd="0" presId="urn:microsoft.com/office/officeart/2005/8/layout/vList2"/>
    <dgm:cxn modelId="{5A540825-5B30-2242-A549-B1E59FCDE874}" type="presOf" srcId="{0247BB5C-1B13-CC4B-9E88-BA9BC72BE47B}" destId="{4435682B-BF1A-DD43-BE90-CA8697355305}" srcOrd="0" destOrd="3" presId="urn:microsoft.com/office/officeart/2005/8/layout/vList2"/>
    <dgm:cxn modelId="{D649CB82-4BE3-BA4D-A9E0-54DFC88DFE4B}" type="presOf" srcId="{4A1F8ED6-2331-3248-92CD-C3D920561005}" destId="{1262716C-41ED-EF4E-96E6-B740EA602A30}" srcOrd="0" destOrd="0" presId="urn:microsoft.com/office/officeart/2005/8/layout/vList2"/>
    <dgm:cxn modelId="{2E8D8FC2-F54C-DE42-B563-5C3BA5A98F58}" srcId="{4B200DB9-9564-1046-8E76-133B280A40C8}" destId="{FCC02F49-BBF9-7E46-A706-1C4AFFB177BB}" srcOrd="1" destOrd="0" parTransId="{9BA492B7-0110-3144-8A1F-60A2B46C4731}" sibTransId="{F3340D0E-A4D3-5342-B0EB-83BE861D93EA}"/>
    <dgm:cxn modelId="{46FD613E-CE0A-474B-B0C5-DBBF161CDFF9}" srcId="{B3B2818C-1029-F44B-9F1A-731046E3A6B9}" destId="{3FAC7D75-79EB-2344-A689-1088DF7DA6E6}" srcOrd="1" destOrd="0" parTransId="{20E1829D-DD37-144B-BDB6-A9F4B35BE120}" sibTransId="{93700AF2-D5EF-4B4A-8960-B2CC41F2A559}"/>
    <dgm:cxn modelId="{4A637CEA-8CFA-7D4E-8C14-F5BC1E30C338}" srcId="{5AD42279-9C94-304A-A250-4C2A9B78A08F}" destId="{4A0E761E-9139-5A48-891D-DADB8DAD21D1}" srcOrd="0" destOrd="0" parTransId="{E04D9B29-8100-504F-9960-CC78C84908C6}" sibTransId="{ECA2379C-0AAC-5546-8FAD-746FC5195642}"/>
    <dgm:cxn modelId="{5F3CE5F5-934E-FC46-97B3-D7CF88EC4F8D}" type="presOf" srcId="{09198194-DBA2-264F-8DD3-5C1511934A54}" destId="{4435682B-BF1A-DD43-BE90-CA8697355305}" srcOrd="0" destOrd="4" presId="urn:microsoft.com/office/officeart/2005/8/layout/vList2"/>
    <dgm:cxn modelId="{22E70304-DD1F-F842-9032-052C18CB87AD}" type="presOf" srcId="{F04B2222-BE17-A54E-BB6D-27211D6D4374}" destId="{75A7F36B-9D40-044E-86A7-BC0B37E62E14}" srcOrd="0" destOrd="1" presId="urn:microsoft.com/office/officeart/2005/8/layout/vList2"/>
    <dgm:cxn modelId="{5C7B8259-216E-7546-81EA-577C4CF7A258}" srcId="{CF11C0C8-2F54-014B-8E65-87204E088A04}" destId="{DD2D2A6F-A1A2-F643-8A9E-5FB04F6FFC03}" srcOrd="4" destOrd="0" parTransId="{875E8774-E6EB-204D-98BA-73821BF6264F}" sibTransId="{975147F7-E3B8-984D-8618-03F2FF86D1AE}"/>
    <dgm:cxn modelId="{691EEEF6-540B-7845-B71D-C435FD237134}" type="presOf" srcId="{1D169110-47D7-944B-82B2-64580718A75F}" destId="{C5A27D85-C0B3-534C-9022-97529073E564}" srcOrd="0" destOrd="0" presId="urn:microsoft.com/office/officeart/2005/8/layout/vList2"/>
    <dgm:cxn modelId="{805E1DBE-9B61-2248-B550-DCA428602145}" srcId="{4B200DB9-9564-1046-8E76-133B280A40C8}" destId="{FA57637D-E461-9243-986B-9D02FD9EB36D}" srcOrd="0" destOrd="0" parTransId="{8B9EEC84-E6D3-264F-97D5-D5E88D71A213}" sibTransId="{F4245645-BF92-4B41-9AD2-EE026F463A62}"/>
    <dgm:cxn modelId="{374E61CF-B06B-5D42-B1AB-63E72D6E978F}" type="presOf" srcId="{B3B2818C-1029-F44B-9F1A-731046E3A6B9}" destId="{F0AD4012-8EC2-B244-80DB-FD0155C758B6}" srcOrd="0" destOrd="0" presId="urn:microsoft.com/office/officeart/2005/8/layout/vList2"/>
    <dgm:cxn modelId="{BB062D08-1401-8542-9EE5-56B13408057F}" type="presOf" srcId="{9250444B-5AC8-DA4E-A11A-CC332D39F072}" destId="{83E2435E-024E-2E40-8F58-F529FE6AA1EB}" srcOrd="0" destOrd="2" presId="urn:microsoft.com/office/officeart/2005/8/layout/vList2"/>
    <dgm:cxn modelId="{A8CAB1C9-C65E-EA4A-85F6-54DB1F651D5E}" type="presOf" srcId="{1D97BFF5-8D7A-0B42-9893-9E971B31575E}" destId="{4435682B-BF1A-DD43-BE90-CA8697355305}" srcOrd="0" destOrd="1" presId="urn:microsoft.com/office/officeart/2005/8/layout/vList2"/>
    <dgm:cxn modelId="{84E19AA4-F572-384A-8114-BF9BBBA6E16D}" srcId="{5AD42279-9C94-304A-A250-4C2A9B78A08F}" destId="{B3B2818C-1029-F44B-9F1A-731046E3A6B9}" srcOrd="4" destOrd="0" parTransId="{DEA3F556-6C2E-3544-AFB2-E7A67368BB0A}" sibTransId="{6EBCF762-EF3A-7E4E-BFB0-B2C31AB5C535}"/>
    <dgm:cxn modelId="{F8CA2E2D-BCAE-B945-BB97-48A19FE7A0C2}" type="presOf" srcId="{60CFBC37-E1B6-6443-AC92-3C72DE0AFB2C}" destId="{3EBD7EA4-08DD-4D42-8CD9-EF1BFC1AC234}" srcOrd="0" destOrd="2" presId="urn:microsoft.com/office/officeart/2005/8/layout/vList2"/>
    <dgm:cxn modelId="{3B8C0023-C5C4-2349-A45D-11F0C43621A8}" srcId="{1D169110-47D7-944B-82B2-64580718A75F}" destId="{0247BB5C-1B13-CC4B-9E88-BA9BC72BE47B}" srcOrd="3" destOrd="0" parTransId="{449329DA-791F-2240-9F49-D5D43971EAC9}" sibTransId="{FFC4650D-3EDD-E345-B8A9-DF7B78CB3FAC}"/>
    <dgm:cxn modelId="{675FDD92-8CC2-034E-842C-762B92E1533C}" srcId="{B3B2818C-1029-F44B-9F1A-731046E3A6B9}" destId="{E447A99C-FE55-0F4B-B863-7E5C08AA4EDE}" srcOrd="2" destOrd="0" parTransId="{3B70A32A-B6B7-3D42-9C16-835C33085AF4}" sibTransId="{4FF31DC1-72E6-1642-BEFF-A1936E5AD0EE}"/>
    <dgm:cxn modelId="{C2525F4D-46E5-F241-863A-9B94F504B521}" type="presOf" srcId="{E447A99C-FE55-0F4B-B863-7E5C08AA4EDE}" destId="{1262716C-41ED-EF4E-96E6-B740EA602A30}" srcOrd="0" destOrd="2" presId="urn:microsoft.com/office/officeart/2005/8/layout/vList2"/>
    <dgm:cxn modelId="{5C2499F2-0719-534C-9C09-10D1ACEB3E34}" srcId="{5AD42279-9C94-304A-A250-4C2A9B78A08F}" destId="{4B200DB9-9564-1046-8E76-133B280A40C8}" srcOrd="1" destOrd="0" parTransId="{31684D51-7926-A640-92D2-28A9EEC7BA58}" sibTransId="{290675BE-9AAB-4C41-A38E-B8543BBC05DE}"/>
    <dgm:cxn modelId="{802DC62E-EEA6-9742-B473-FA17845A9F0E}" type="presOf" srcId="{5AD42279-9C94-304A-A250-4C2A9B78A08F}" destId="{B71C44FE-DD81-BE46-AF77-A2211B5786D0}" srcOrd="0" destOrd="0" presId="urn:microsoft.com/office/officeart/2005/8/layout/vList2"/>
    <dgm:cxn modelId="{6F05C79E-13E7-5843-AAFB-1D6305B6A278}" type="presOf" srcId="{22F7C39B-03B0-B94A-8349-5A2D3A42A824}" destId="{75A7F36B-9D40-044E-86A7-BC0B37E62E14}" srcOrd="0" destOrd="2" presId="urn:microsoft.com/office/officeart/2005/8/layout/vList2"/>
    <dgm:cxn modelId="{E75FF1CE-72F1-F04A-95B5-D781EE65BF17}" type="presOf" srcId="{4A0E761E-9139-5A48-891D-DADB8DAD21D1}" destId="{E0325387-9C03-9E48-B605-BD34590856D7}" srcOrd="0" destOrd="0" presId="urn:microsoft.com/office/officeart/2005/8/layout/vList2"/>
    <dgm:cxn modelId="{8C116AF1-EDD3-5A47-A014-F00650A23DD9}" srcId="{1D169110-47D7-944B-82B2-64580718A75F}" destId="{1D97BFF5-8D7A-0B42-9893-9E971B31575E}" srcOrd="1" destOrd="0" parTransId="{12146A5F-A2AC-164B-BFB2-26C5DCAC2CF3}" sibTransId="{1EB5634C-A9C7-5043-BBB1-F670E17E7C2D}"/>
    <dgm:cxn modelId="{A159617C-2D95-D249-AC11-9E217B0CE014}" srcId="{B3B2818C-1029-F44B-9F1A-731046E3A6B9}" destId="{4A1F8ED6-2331-3248-92CD-C3D920561005}" srcOrd="0" destOrd="0" parTransId="{D507BEC1-EDAA-C942-BDDB-1F82A7AB6314}" sibTransId="{0780302C-8497-E54E-95D8-E62CAD5F5CBC}"/>
    <dgm:cxn modelId="{B3D00DCE-A26D-1349-B8EE-9EEA715C4000}" type="presOf" srcId="{12FD3BD2-250A-9C49-B988-B0CCA759C51A}" destId="{75A7F36B-9D40-044E-86A7-BC0B37E62E14}" srcOrd="0" destOrd="5" presId="urn:microsoft.com/office/officeart/2005/8/layout/vList2"/>
    <dgm:cxn modelId="{952179CE-8E1F-C54A-8035-A382C636EB60}" srcId="{B3B2818C-1029-F44B-9F1A-731046E3A6B9}" destId="{27CDA3EC-AAA5-774F-8888-74604CED6BB5}" srcOrd="3" destOrd="0" parTransId="{669600F4-1378-0147-9ACF-E26DDF689440}" sibTransId="{DAF84574-A08E-744A-B157-D19B5D56C357}"/>
    <dgm:cxn modelId="{44762561-6D97-7E46-8CE8-864C562C0318}" type="presOf" srcId="{41CF9776-BAE5-3C4B-B1C7-F51B9198ECF2}" destId="{4435682B-BF1A-DD43-BE90-CA8697355305}" srcOrd="0" destOrd="2" presId="urn:microsoft.com/office/officeart/2005/8/layout/vList2"/>
    <dgm:cxn modelId="{CE454095-B9FE-FA43-AA49-2DA60D64CED2}" srcId="{CF11C0C8-2F54-014B-8E65-87204E088A04}" destId="{D1AFFE94-9BE7-0C42-AEA6-E7F2D71261E8}" srcOrd="1" destOrd="0" parTransId="{4CF87EEA-F8D1-2549-A25B-01C689E2D6B1}" sibTransId="{3F431E69-627F-2B47-81B7-8DBF4C393A56}"/>
    <dgm:cxn modelId="{E0EAF2D3-CBB5-D842-849E-751CB3939ECA}" type="presOf" srcId="{3557E655-DDD6-8D48-B1F0-2BA8E8675F79}" destId="{3EBD7EA4-08DD-4D42-8CD9-EF1BFC1AC234}" srcOrd="0" destOrd="3" presId="urn:microsoft.com/office/officeart/2005/8/layout/vList2"/>
    <dgm:cxn modelId="{74202DCA-231A-6947-93E4-A4DA2749D2AB}" type="presOf" srcId="{DD2D2A6F-A1A2-F643-8A9E-5FB04F6FFC03}" destId="{3EBD7EA4-08DD-4D42-8CD9-EF1BFC1AC234}" srcOrd="0" destOrd="4" presId="urn:microsoft.com/office/officeart/2005/8/layout/vList2"/>
    <dgm:cxn modelId="{F38724E7-FD22-1741-BBE1-C6483C9CE43B}" srcId="{4A0E761E-9139-5A48-891D-DADB8DAD21D1}" destId="{709883F2-27C9-D440-B907-9630F0D06E37}" srcOrd="3" destOrd="0" parTransId="{DE44C015-05B2-4E47-B7B7-C4748FB040B7}" sibTransId="{5C4C31E7-2E56-4540-9B50-83455CA90554}"/>
    <dgm:cxn modelId="{C5844BEE-46E1-BC4D-9AC8-AFBCB246A38B}" type="presOf" srcId="{BA576F6A-CCB2-2546-8907-1B6D974304BF}" destId="{75A7F36B-9D40-044E-86A7-BC0B37E62E14}" srcOrd="0" destOrd="4" presId="urn:microsoft.com/office/officeart/2005/8/layout/vList2"/>
    <dgm:cxn modelId="{62D87E77-4232-544A-AE72-B92AC6014DB2}" srcId="{4A0E761E-9139-5A48-891D-DADB8DAD21D1}" destId="{12FD3BD2-250A-9C49-B988-B0CCA759C51A}" srcOrd="5" destOrd="0" parTransId="{DAD99E7D-B2F4-B541-A52D-457F15C9FB69}" sibTransId="{28C0930A-E309-E041-97C0-727AEAAD73F5}"/>
    <dgm:cxn modelId="{8ED73EB1-4759-E949-B410-0667A28988F3}" type="presOf" srcId="{D1AFFE94-9BE7-0C42-AEA6-E7F2D71261E8}" destId="{3EBD7EA4-08DD-4D42-8CD9-EF1BFC1AC234}" srcOrd="0" destOrd="1" presId="urn:microsoft.com/office/officeart/2005/8/layout/vList2"/>
    <dgm:cxn modelId="{980885FA-2819-2042-A21B-F0D6AB3F3497}" type="presOf" srcId="{FA57637D-E461-9243-986B-9D02FD9EB36D}" destId="{83E2435E-024E-2E40-8F58-F529FE6AA1EB}" srcOrd="0" destOrd="0" presId="urn:microsoft.com/office/officeart/2005/8/layout/vList2"/>
    <dgm:cxn modelId="{4D250377-6350-2848-8FAC-2C464CD0403A}" type="presOf" srcId="{5E12F2BB-51A8-D446-A8DA-B2C3885A8946}" destId="{75A7F36B-9D40-044E-86A7-BC0B37E62E14}" srcOrd="0" destOrd="0" presId="urn:microsoft.com/office/officeart/2005/8/layout/vList2"/>
    <dgm:cxn modelId="{44A52BCF-F085-8A45-94D5-6D3B9F199DFC}" type="presOf" srcId="{FCC02F49-BBF9-7E46-A706-1C4AFFB177BB}" destId="{83E2435E-024E-2E40-8F58-F529FE6AA1EB}" srcOrd="0" destOrd="1" presId="urn:microsoft.com/office/officeart/2005/8/layout/vList2"/>
    <dgm:cxn modelId="{59EEA928-A07B-C248-AAA9-A7AAF1AC28A6}" srcId="{4A0E761E-9139-5A48-891D-DADB8DAD21D1}" destId="{BA576F6A-CCB2-2546-8907-1B6D974304BF}" srcOrd="4" destOrd="0" parTransId="{4BDF6437-B588-6E48-81C1-0C2FFFB03C25}" sibTransId="{45C081A9-1531-1E41-BFD4-248D29F8BBDA}"/>
    <dgm:cxn modelId="{3B151372-9A18-564A-B49C-153AEC96720C}" type="presOf" srcId="{4B200DB9-9564-1046-8E76-133B280A40C8}" destId="{CC017051-6D0E-F34B-B789-FD64C22C5CD9}" srcOrd="0" destOrd="0" presId="urn:microsoft.com/office/officeart/2005/8/layout/vList2"/>
    <dgm:cxn modelId="{9B5FBA2E-93C7-C243-AE4D-783F6E4651DB}" type="presParOf" srcId="{B71C44FE-DD81-BE46-AF77-A2211B5786D0}" destId="{E0325387-9C03-9E48-B605-BD34590856D7}" srcOrd="0" destOrd="0" presId="urn:microsoft.com/office/officeart/2005/8/layout/vList2"/>
    <dgm:cxn modelId="{7790DA79-3983-4042-9CA7-C38A26ABB474}" type="presParOf" srcId="{B71C44FE-DD81-BE46-AF77-A2211B5786D0}" destId="{75A7F36B-9D40-044E-86A7-BC0B37E62E14}" srcOrd="1" destOrd="0" presId="urn:microsoft.com/office/officeart/2005/8/layout/vList2"/>
    <dgm:cxn modelId="{585695B3-9EC2-F941-970E-B39875E2ECA4}" type="presParOf" srcId="{B71C44FE-DD81-BE46-AF77-A2211B5786D0}" destId="{CC017051-6D0E-F34B-B789-FD64C22C5CD9}" srcOrd="2" destOrd="0" presId="urn:microsoft.com/office/officeart/2005/8/layout/vList2"/>
    <dgm:cxn modelId="{7E365D87-4CA3-3247-85B4-5B62EBDC3E17}" type="presParOf" srcId="{B71C44FE-DD81-BE46-AF77-A2211B5786D0}" destId="{83E2435E-024E-2E40-8F58-F529FE6AA1EB}" srcOrd="3" destOrd="0" presId="urn:microsoft.com/office/officeart/2005/8/layout/vList2"/>
    <dgm:cxn modelId="{2B983F2D-7AE6-0F4C-AAC4-CC8A7D040DE9}" type="presParOf" srcId="{B71C44FE-DD81-BE46-AF77-A2211B5786D0}" destId="{24B01D41-A6DA-E34C-B195-D8979C4D452F}" srcOrd="4" destOrd="0" presId="urn:microsoft.com/office/officeart/2005/8/layout/vList2"/>
    <dgm:cxn modelId="{0DE08804-2B71-4B49-B625-2288267FB103}" type="presParOf" srcId="{B71C44FE-DD81-BE46-AF77-A2211B5786D0}" destId="{3EBD7EA4-08DD-4D42-8CD9-EF1BFC1AC234}" srcOrd="5" destOrd="0" presId="urn:microsoft.com/office/officeart/2005/8/layout/vList2"/>
    <dgm:cxn modelId="{786C3C3D-2F5E-C742-85FF-EB5647A5491D}" type="presParOf" srcId="{B71C44FE-DD81-BE46-AF77-A2211B5786D0}" destId="{C5A27D85-C0B3-534C-9022-97529073E564}" srcOrd="6" destOrd="0" presId="urn:microsoft.com/office/officeart/2005/8/layout/vList2"/>
    <dgm:cxn modelId="{CCCD9346-5F44-994E-A9DD-12B60EC93EBC}" type="presParOf" srcId="{B71C44FE-DD81-BE46-AF77-A2211B5786D0}" destId="{4435682B-BF1A-DD43-BE90-CA8697355305}" srcOrd="7" destOrd="0" presId="urn:microsoft.com/office/officeart/2005/8/layout/vList2"/>
    <dgm:cxn modelId="{47194D28-9393-E043-8733-9075A6602FE5}" type="presParOf" srcId="{B71C44FE-DD81-BE46-AF77-A2211B5786D0}" destId="{F0AD4012-8EC2-B244-80DB-FD0155C758B6}" srcOrd="8" destOrd="0" presId="urn:microsoft.com/office/officeart/2005/8/layout/vList2"/>
    <dgm:cxn modelId="{21F06FB6-9BB4-AA4F-997C-39CEA6F95639}" type="presParOf" srcId="{B71C44FE-DD81-BE46-AF77-A2211B5786D0}" destId="{1262716C-41ED-EF4E-96E6-B740EA602A30}"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F7A48-542B-6E43-B471-68675C3F972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75E1DBAA-E90E-B84F-B49E-3255FC6856E4}">
      <dgm:prSet phldrT="[Text]" custT="1"/>
      <dgm:spPr>
        <a:solidFill>
          <a:srgbClr val="800000"/>
        </a:solidFill>
        <a:ln>
          <a:solidFill>
            <a:schemeClr val="tx1"/>
          </a:solidFill>
        </a:ln>
      </dgm:spPr>
      <dgm:t>
        <a:bodyPr/>
        <a:lstStyle/>
        <a:p>
          <a:pPr>
            <a:lnSpc>
              <a:spcPct val="50000"/>
            </a:lnSpc>
          </a:pPr>
          <a:r>
            <a:rPr lang="en-US" sz="1400" dirty="0" smtClean="0">
              <a:latin typeface="Cambria"/>
              <a:cs typeface="Cambria"/>
            </a:rPr>
            <a:t>FY23 Recommended</a:t>
          </a:r>
        </a:p>
        <a:p>
          <a:pPr>
            <a:lnSpc>
              <a:spcPct val="100000"/>
            </a:lnSpc>
          </a:pPr>
          <a:r>
            <a:rPr lang="en-US" sz="1400" dirty="0" smtClean="0">
              <a:latin typeface="Cambria"/>
              <a:cs typeface="Cambria"/>
            </a:rPr>
            <a:t>Discretionary — $98,088,896</a:t>
          </a:r>
          <a:endParaRPr lang="en-US" sz="1400" dirty="0">
            <a:latin typeface="Cambria"/>
            <a:cs typeface="Cambria"/>
          </a:endParaRPr>
        </a:p>
      </dgm:t>
    </dgm:pt>
    <dgm:pt modelId="{7A413A66-C815-FE42-A876-827471D1880D}" type="parTrans" cxnId="{DB5BED69-96FE-0540-B970-A1118A912B56}">
      <dgm:prSet/>
      <dgm:spPr/>
      <dgm:t>
        <a:bodyPr/>
        <a:lstStyle/>
        <a:p>
          <a:endParaRPr lang="en-US" sz="1400">
            <a:latin typeface="Cambria"/>
            <a:cs typeface="Cambria"/>
          </a:endParaRPr>
        </a:p>
      </dgm:t>
    </dgm:pt>
    <dgm:pt modelId="{5BD84E8E-E434-F14D-BD13-75B51EFCB764}" type="sibTrans" cxnId="{DB5BED69-96FE-0540-B970-A1118A912B56}">
      <dgm:prSet/>
      <dgm:spPr/>
      <dgm:t>
        <a:bodyPr/>
        <a:lstStyle/>
        <a:p>
          <a:endParaRPr lang="en-US" sz="1400">
            <a:latin typeface="Cambria"/>
            <a:cs typeface="Cambria"/>
          </a:endParaRPr>
        </a:p>
      </dgm:t>
    </dgm:pt>
    <dgm:pt modelId="{BA326490-7CB5-4241-AEBC-75A616B76038}">
      <dgm:prSet phldrT="[Text]" custT="1"/>
      <dgm:spPr>
        <a:solidFill>
          <a:schemeClr val="bg2">
            <a:lumMod val="75000"/>
          </a:schemeClr>
        </a:solidFill>
        <a:ln>
          <a:solidFill>
            <a:srgbClr val="000000"/>
          </a:solidFill>
        </a:ln>
      </dgm:spPr>
      <dgm:t>
        <a:bodyPr/>
        <a:lstStyle/>
        <a:p>
          <a:r>
            <a:rPr lang="en-US" sz="1200" dirty="0" smtClean="0">
              <a:solidFill>
                <a:schemeClr val="tx1"/>
              </a:solidFill>
              <a:latin typeface="Cambria"/>
              <a:cs typeface="Cambria"/>
            </a:rPr>
            <a:t>Discretionary SGF = $4,458,615</a:t>
          </a:r>
          <a:endParaRPr lang="en-US" sz="1200" dirty="0">
            <a:solidFill>
              <a:schemeClr val="tx1"/>
            </a:solidFill>
            <a:latin typeface="Cambria"/>
            <a:cs typeface="Cambria"/>
          </a:endParaRPr>
        </a:p>
      </dgm:t>
    </dgm:pt>
    <dgm:pt modelId="{802247FB-D612-4843-909E-107726A7274E}" type="parTrans" cxnId="{0A3C4EF7-F05A-3D4E-9803-0EC54E355B2E}">
      <dgm:prSet custT="1"/>
      <dgm:spPr/>
      <dgm:t>
        <a:bodyPr/>
        <a:lstStyle/>
        <a:p>
          <a:endParaRPr lang="en-US" sz="300" dirty="0">
            <a:latin typeface="Cambria"/>
            <a:cs typeface="Cambria"/>
          </a:endParaRPr>
        </a:p>
      </dgm:t>
    </dgm:pt>
    <dgm:pt modelId="{6C4389B5-057E-EA45-A71A-19C9DC4C5B50}" type="sibTrans" cxnId="{0A3C4EF7-F05A-3D4E-9803-0EC54E355B2E}">
      <dgm:prSet/>
      <dgm:spPr/>
      <dgm:t>
        <a:bodyPr/>
        <a:lstStyle/>
        <a:p>
          <a:endParaRPr lang="en-US" sz="1400">
            <a:latin typeface="Cambria"/>
            <a:cs typeface="Cambria"/>
          </a:endParaRPr>
        </a:p>
      </dgm:t>
    </dgm:pt>
    <dgm:pt modelId="{82028D4E-48DF-7B4B-8A7F-395CE5104B90}">
      <dgm:prSet phldrT="[Text]" custT="1"/>
      <dgm:spPr>
        <a:solidFill>
          <a:srgbClr val="C4BD97"/>
        </a:solidFill>
        <a:ln>
          <a:solidFill>
            <a:srgbClr val="000000"/>
          </a:solidFill>
        </a:ln>
      </dgm:spPr>
      <dgm:t>
        <a:bodyPr/>
        <a:lstStyle/>
        <a:p>
          <a:r>
            <a:rPr lang="en-US" sz="1200" dirty="0" smtClean="0">
              <a:solidFill>
                <a:srgbClr val="000000"/>
              </a:solidFill>
              <a:latin typeface="Cambria"/>
              <a:cs typeface="Cambria"/>
            </a:rPr>
            <a:t>Discretionary IAT = $4,460,415</a:t>
          </a:r>
          <a:endParaRPr lang="en-US" sz="1200" dirty="0">
            <a:solidFill>
              <a:srgbClr val="000000"/>
            </a:solidFill>
            <a:latin typeface="Cambria"/>
            <a:cs typeface="Cambria"/>
          </a:endParaRPr>
        </a:p>
      </dgm:t>
    </dgm:pt>
    <dgm:pt modelId="{828455C0-ECBE-574B-9385-ECEB6789C634}" type="parTrans" cxnId="{422B85DC-D1DA-4743-B644-C3849B7075A4}">
      <dgm:prSet custT="1"/>
      <dgm:spPr/>
      <dgm:t>
        <a:bodyPr/>
        <a:lstStyle/>
        <a:p>
          <a:endParaRPr lang="en-US" sz="300" dirty="0">
            <a:latin typeface="Cambria"/>
            <a:cs typeface="Cambria"/>
          </a:endParaRPr>
        </a:p>
      </dgm:t>
    </dgm:pt>
    <dgm:pt modelId="{85E7C3AA-197C-A248-9282-6145E4C0C39B}" type="sibTrans" cxnId="{422B85DC-D1DA-4743-B644-C3849B7075A4}">
      <dgm:prSet/>
      <dgm:spPr/>
      <dgm:t>
        <a:bodyPr/>
        <a:lstStyle/>
        <a:p>
          <a:endParaRPr lang="en-US" sz="1400">
            <a:latin typeface="Cambria"/>
            <a:cs typeface="Cambria"/>
          </a:endParaRPr>
        </a:p>
      </dgm:t>
    </dgm:pt>
    <dgm:pt modelId="{68E06BFB-5046-1642-917E-857E17CE9988}">
      <dgm:prSet custT="1"/>
      <dgm:spPr>
        <a:solidFill>
          <a:srgbClr val="C4BD97"/>
        </a:solidFill>
        <a:ln>
          <a:solidFill>
            <a:srgbClr val="000000"/>
          </a:solidFill>
        </a:ln>
      </dgm:spPr>
      <dgm:t>
        <a:bodyPr/>
        <a:lstStyle/>
        <a:p>
          <a:r>
            <a:rPr lang="en-US" sz="1200" dirty="0" smtClean="0">
              <a:solidFill>
                <a:srgbClr val="000000"/>
              </a:solidFill>
              <a:latin typeface="Cambria"/>
              <a:cs typeface="Cambria"/>
            </a:rPr>
            <a:t>Discretionary FSGR = $77,015,639</a:t>
          </a:r>
          <a:endParaRPr lang="en-US" sz="1200" dirty="0">
            <a:solidFill>
              <a:srgbClr val="000000"/>
            </a:solidFill>
            <a:latin typeface="Cambria"/>
            <a:cs typeface="Cambria"/>
          </a:endParaRPr>
        </a:p>
      </dgm:t>
    </dgm:pt>
    <dgm:pt modelId="{D7667FFB-09F1-2A42-8527-F29F12ABB38D}" type="parTrans" cxnId="{4A0964C3-0AEC-0A4C-97CA-5462A0FE6EE7}">
      <dgm:prSet custT="1"/>
      <dgm:spPr/>
      <dgm:t>
        <a:bodyPr/>
        <a:lstStyle/>
        <a:p>
          <a:endParaRPr lang="en-US" sz="300" dirty="0">
            <a:latin typeface="Cambria"/>
            <a:cs typeface="Cambria"/>
          </a:endParaRPr>
        </a:p>
      </dgm:t>
    </dgm:pt>
    <dgm:pt modelId="{74CBD8BD-7BFB-5746-A26C-132A23FAB625}" type="sibTrans" cxnId="{4A0964C3-0AEC-0A4C-97CA-5462A0FE6EE7}">
      <dgm:prSet/>
      <dgm:spPr/>
      <dgm:t>
        <a:bodyPr/>
        <a:lstStyle/>
        <a:p>
          <a:endParaRPr lang="en-US" sz="1400">
            <a:latin typeface="Cambria"/>
            <a:cs typeface="Cambria"/>
          </a:endParaRPr>
        </a:p>
      </dgm:t>
    </dgm:pt>
    <dgm:pt modelId="{D200E696-C5D5-534F-ADBF-C901545E1F44}">
      <dgm:prSet/>
      <dgm:spPr>
        <a:solidFill>
          <a:srgbClr val="C5BE97"/>
        </a:solidFill>
        <a:ln>
          <a:solidFill>
            <a:schemeClr val="tx1"/>
          </a:solidFill>
        </a:ln>
      </dgm:spPr>
      <dgm:t>
        <a:bodyPr/>
        <a:lstStyle/>
        <a:p>
          <a:r>
            <a:rPr lang="en-US" dirty="0" smtClean="0">
              <a:solidFill>
                <a:schemeClr val="tx1"/>
              </a:solidFill>
              <a:latin typeface="Cambria"/>
              <a:cs typeface="Cambria"/>
            </a:rPr>
            <a:t>Discretionary DEDS = $8,602,619</a:t>
          </a:r>
          <a:endParaRPr lang="en-US" dirty="0">
            <a:solidFill>
              <a:schemeClr val="tx1"/>
            </a:solidFill>
            <a:latin typeface="Cambria"/>
            <a:cs typeface="Cambria"/>
          </a:endParaRPr>
        </a:p>
      </dgm:t>
    </dgm:pt>
    <dgm:pt modelId="{7A51A1DE-CE30-9A4D-81A0-34E2872D0000}" type="parTrans" cxnId="{626762FB-E0A6-5F40-A0B1-EEEB422D6574}">
      <dgm:prSet/>
      <dgm:spPr/>
      <dgm:t>
        <a:bodyPr/>
        <a:lstStyle/>
        <a:p>
          <a:endParaRPr lang="en-US" dirty="0"/>
        </a:p>
      </dgm:t>
    </dgm:pt>
    <dgm:pt modelId="{8A70DB75-FB5A-3A40-B417-B0DEFF861FBC}" type="sibTrans" cxnId="{626762FB-E0A6-5F40-A0B1-EEEB422D6574}">
      <dgm:prSet/>
      <dgm:spPr/>
      <dgm:t>
        <a:bodyPr/>
        <a:lstStyle/>
        <a:p>
          <a:endParaRPr lang="en-US"/>
        </a:p>
      </dgm:t>
    </dgm:pt>
    <dgm:pt modelId="{403FC450-5BAD-9247-91B6-22FEA7D097D0}">
      <dgm:prSet/>
      <dgm:spPr>
        <a:solidFill>
          <a:srgbClr val="C5BE97"/>
        </a:solidFill>
        <a:ln>
          <a:solidFill>
            <a:schemeClr val="tx1"/>
          </a:solidFill>
        </a:ln>
      </dgm:spPr>
      <dgm:t>
        <a:bodyPr/>
        <a:lstStyle/>
        <a:p>
          <a:r>
            <a:rPr lang="en-US" dirty="0" smtClean="0">
              <a:solidFill>
                <a:schemeClr val="tx1"/>
              </a:solidFill>
              <a:latin typeface="Cambria"/>
              <a:cs typeface="Cambria"/>
            </a:rPr>
            <a:t>Discretionary FED = $3,551,608</a:t>
          </a:r>
          <a:endParaRPr lang="en-US" dirty="0">
            <a:solidFill>
              <a:schemeClr val="tx1"/>
            </a:solidFill>
            <a:latin typeface="Cambria"/>
            <a:cs typeface="Cambria"/>
          </a:endParaRPr>
        </a:p>
      </dgm:t>
    </dgm:pt>
    <dgm:pt modelId="{41FCDA1D-6827-9A4F-899A-320E55D5076A}" type="parTrans" cxnId="{5B279146-A43B-EA4A-978E-3EC58E6B8B74}">
      <dgm:prSet/>
      <dgm:spPr/>
      <dgm:t>
        <a:bodyPr/>
        <a:lstStyle/>
        <a:p>
          <a:endParaRPr lang="en-US" dirty="0"/>
        </a:p>
      </dgm:t>
    </dgm:pt>
    <dgm:pt modelId="{05875B15-EEE4-7C46-8793-2843B01A2866}" type="sibTrans" cxnId="{5B279146-A43B-EA4A-978E-3EC58E6B8B74}">
      <dgm:prSet/>
      <dgm:spPr/>
      <dgm:t>
        <a:bodyPr/>
        <a:lstStyle/>
        <a:p>
          <a:endParaRPr lang="en-US"/>
        </a:p>
      </dgm:t>
    </dgm:pt>
    <dgm:pt modelId="{17EBB363-36E6-E347-8DB6-286FF56F7B1F}">
      <dgm:prSet/>
      <dgm:spPr>
        <a:solidFill>
          <a:srgbClr val="C5BE97"/>
        </a:solidFill>
        <a:ln>
          <a:solidFill>
            <a:schemeClr val="tx1"/>
          </a:solidFill>
        </a:ln>
      </dgm:spPr>
      <dgm:t>
        <a:bodyPr/>
        <a:lstStyle/>
        <a:p>
          <a:r>
            <a:rPr lang="en-US" dirty="0" smtClean="0">
              <a:solidFill>
                <a:schemeClr val="tx1"/>
              </a:solidFill>
              <a:latin typeface="Cambria"/>
              <a:cs typeface="Cambria"/>
            </a:rPr>
            <a:t>Discretionary </a:t>
          </a:r>
        </a:p>
        <a:p>
          <a:r>
            <a:rPr lang="en-US" dirty="0" smtClean="0">
              <a:solidFill>
                <a:schemeClr val="tx1"/>
              </a:solidFill>
              <a:latin typeface="Cambria"/>
              <a:cs typeface="Cambria"/>
            </a:rPr>
            <a:t>T.O. = 707</a:t>
          </a:r>
          <a:endParaRPr lang="en-US" dirty="0">
            <a:solidFill>
              <a:schemeClr val="tx1"/>
            </a:solidFill>
            <a:latin typeface="Cambria"/>
            <a:cs typeface="Cambria"/>
          </a:endParaRPr>
        </a:p>
      </dgm:t>
    </dgm:pt>
    <dgm:pt modelId="{0A2A7C7B-5F9D-524F-8CC8-1F266B4AFE37}" type="parTrans" cxnId="{571BC259-1D6F-CB4A-A66B-1D4BE0B811E3}">
      <dgm:prSet/>
      <dgm:spPr/>
      <dgm:t>
        <a:bodyPr/>
        <a:lstStyle/>
        <a:p>
          <a:endParaRPr lang="en-US" dirty="0"/>
        </a:p>
      </dgm:t>
    </dgm:pt>
    <dgm:pt modelId="{09E38C10-0F4F-FD4C-814B-CF728D2AC3D6}" type="sibTrans" cxnId="{571BC259-1D6F-CB4A-A66B-1D4BE0B811E3}">
      <dgm:prSet/>
      <dgm:spPr/>
      <dgm:t>
        <a:bodyPr/>
        <a:lstStyle/>
        <a:p>
          <a:endParaRPr lang="en-US"/>
        </a:p>
      </dgm:t>
    </dgm:pt>
    <dgm:pt modelId="{896A19C3-08B4-B340-A075-D591F0EDB0CE}" type="pres">
      <dgm:prSet presAssocID="{4DDF7A48-542B-6E43-B471-68675C3F9720}" presName="Name0" presStyleCnt="0">
        <dgm:presLayoutVars>
          <dgm:chPref val="1"/>
          <dgm:dir/>
          <dgm:animOne val="branch"/>
          <dgm:animLvl val="lvl"/>
          <dgm:resizeHandles val="exact"/>
        </dgm:presLayoutVars>
      </dgm:prSet>
      <dgm:spPr/>
      <dgm:t>
        <a:bodyPr/>
        <a:lstStyle/>
        <a:p>
          <a:endParaRPr lang="en-US"/>
        </a:p>
      </dgm:t>
    </dgm:pt>
    <dgm:pt modelId="{F0057194-E587-9B42-99B8-96333D6BF2D0}" type="pres">
      <dgm:prSet presAssocID="{75E1DBAA-E90E-B84F-B49E-3255FC6856E4}" presName="root1" presStyleCnt="0"/>
      <dgm:spPr/>
    </dgm:pt>
    <dgm:pt modelId="{A9824C5C-BD26-F742-AEF7-5AE97C32B338}" type="pres">
      <dgm:prSet presAssocID="{75E1DBAA-E90E-B84F-B49E-3255FC6856E4}" presName="LevelOneTextNode" presStyleLbl="node0" presStyleIdx="0" presStyleCnt="1" custAng="0" custScaleX="232169">
        <dgm:presLayoutVars>
          <dgm:chPref val="3"/>
        </dgm:presLayoutVars>
      </dgm:prSet>
      <dgm:spPr/>
      <dgm:t>
        <a:bodyPr/>
        <a:lstStyle/>
        <a:p>
          <a:endParaRPr lang="en-US"/>
        </a:p>
      </dgm:t>
    </dgm:pt>
    <dgm:pt modelId="{5FF01D6B-2890-754C-85BC-C845F8F1C5AB}" type="pres">
      <dgm:prSet presAssocID="{75E1DBAA-E90E-B84F-B49E-3255FC6856E4}" presName="level2hierChild" presStyleCnt="0"/>
      <dgm:spPr/>
    </dgm:pt>
    <dgm:pt modelId="{4BB12B07-E0B0-244B-9AFA-4076452CCB4D}" type="pres">
      <dgm:prSet presAssocID="{802247FB-D612-4843-909E-107726A7274E}" presName="conn2-1" presStyleLbl="parChTrans1D2" presStyleIdx="0" presStyleCnt="6"/>
      <dgm:spPr/>
      <dgm:t>
        <a:bodyPr/>
        <a:lstStyle/>
        <a:p>
          <a:endParaRPr lang="en-US"/>
        </a:p>
      </dgm:t>
    </dgm:pt>
    <dgm:pt modelId="{00CCD104-CA0A-7E45-864D-48E202FAA8A1}" type="pres">
      <dgm:prSet presAssocID="{802247FB-D612-4843-909E-107726A7274E}" presName="connTx" presStyleLbl="parChTrans1D2" presStyleIdx="0" presStyleCnt="6"/>
      <dgm:spPr/>
      <dgm:t>
        <a:bodyPr/>
        <a:lstStyle/>
        <a:p>
          <a:endParaRPr lang="en-US"/>
        </a:p>
      </dgm:t>
    </dgm:pt>
    <dgm:pt modelId="{18318E3C-AE27-5748-968F-C49BDB579E87}" type="pres">
      <dgm:prSet presAssocID="{BA326490-7CB5-4241-AEBC-75A616B76038}" presName="root2" presStyleCnt="0"/>
      <dgm:spPr/>
    </dgm:pt>
    <dgm:pt modelId="{6CDD8727-9E98-9A4C-AC89-D6FB3600A855}" type="pres">
      <dgm:prSet presAssocID="{BA326490-7CB5-4241-AEBC-75A616B76038}" presName="LevelTwoTextNode" presStyleLbl="node2" presStyleIdx="0" presStyleCnt="6">
        <dgm:presLayoutVars>
          <dgm:chPref val="3"/>
        </dgm:presLayoutVars>
      </dgm:prSet>
      <dgm:spPr/>
      <dgm:t>
        <a:bodyPr/>
        <a:lstStyle/>
        <a:p>
          <a:endParaRPr lang="en-US"/>
        </a:p>
      </dgm:t>
    </dgm:pt>
    <dgm:pt modelId="{6FE4D031-2608-674D-8628-8DD3E29F9C35}" type="pres">
      <dgm:prSet presAssocID="{BA326490-7CB5-4241-AEBC-75A616B76038}" presName="level3hierChild" presStyleCnt="0"/>
      <dgm:spPr/>
    </dgm:pt>
    <dgm:pt modelId="{9E7CDE60-DBCC-DA4D-8910-535E32E9F7E0}" type="pres">
      <dgm:prSet presAssocID="{828455C0-ECBE-574B-9385-ECEB6789C634}" presName="conn2-1" presStyleLbl="parChTrans1D2" presStyleIdx="1" presStyleCnt="6"/>
      <dgm:spPr/>
      <dgm:t>
        <a:bodyPr/>
        <a:lstStyle/>
        <a:p>
          <a:endParaRPr lang="en-US"/>
        </a:p>
      </dgm:t>
    </dgm:pt>
    <dgm:pt modelId="{23733020-5743-2F44-A870-DAEDC6367CA6}" type="pres">
      <dgm:prSet presAssocID="{828455C0-ECBE-574B-9385-ECEB6789C634}" presName="connTx" presStyleLbl="parChTrans1D2" presStyleIdx="1" presStyleCnt="6"/>
      <dgm:spPr/>
      <dgm:t>
        <a:bodyPr/>
        <a:lstStyle/>
        <a:p>
          <a:endParaRPr lang="en-US"/>
        </a:p>
      </dgm:t>
    </dgm:pt>
    <dgm:pt modelId="{85D6356B-0AA6-0947-B160-6AAC97855D27}" type="pres">
      <dgm:prSet presAssocID="{82028D4E-48DF-7B4B-8A7F-395CE5104B90}" presName="root2" presStyleCnt="0"/>
      <dgm:spPr/>
    </dgm:pt>
    <dgm:pt modelId="{7D1A8EB9-038B-084C-8147-6F8DCEEEFF55}" type="pres">
      <dgm:prSet presAssocID="{82028D4E-48DF-7B4B-8A7F-395CE5104B90}" presName="LevelTwoTextNode" presStyleLbl="node2" presStyleIdx="1" presStyleCnt="6">
        <dgm:presLayoutVars>
          <dgm:chPref val="3"/>
        </dgm:presLayoutVars>
      </dgm:prSet>
      <dgm:spPr/>
      <dgm:t>
        <a:bodyPr/>
        <a:lstStyle/>
        <a:p>
          <a:endParaRPr lang="en-US"/>
        </a:p>
      </dgm:t>
    </dgm:pt>
    <dgm:pt modelId="{F6D01E01-90E9-C44E-8F73-C3050AFAFF8C}" type="pres">
      <dgm:prSet presAssocID="{82028D4E-48DF-7B4B-8A7F-395CE5104B90}" presName="level3hierChild" presStyleCnt="0"/>
      <dgm:spPr/>
    </dgm:pt>
    <dgm:pt modelId="{2A334A37-B761-AA43-B72F-AE121A56547D}" type="pres">
      <dgm:prSet presAssocID="{D7667FFB-09F1-2A42-8527-F29F12ABB38D}" presName="conn2-1" presStyleLbl="parChTrans1D2" presStyleIdx="2" presStyleCnt="6"/>
      <dgm:spPr/>
      <dgm:t>
        <a:bodyPr/>
        <a:lstStyle/>
        <a:p>
          <a:endParaRPr lang="en-US"/>
        </a:p>
      </dgm:t>
    </dgm:pt>
    <dgm:pt modelId="{2A444F53-BED1-7E4A-9AEA-FFDE073A17FE}" type="pres">
      <dgm:prSet presAssocID="{D7667FFB-09F1-2A42-8527-F29F12ABB38D}" presName="connTx" presStyleLbl="parChTrans1D2" presStyleIdx="2" presStyleCnt="6"/>
      <dgm:spPr/>
      <dgm:t>
        <a:bodyPr/>
        <a:lstStyle/>
        <a:p>
          <a:endParaRPr lang="en-US"/>
        </a:p>
      </dgm:t>
    </dgm:pt>
    <dgm:pt modelId="{6BA051D9-D0F8-7B43-8F3C-9933A981B28C}" type="pres">
      <dgm:prSet presAssocID="{68E06BFB-5046-1642-917E-857E17CE9988}" presName="root2" presStyleCnt="0"/>
      <dgm:spPr/>
    </dgm:pt>
    <dgm:pt modelId="{378EE273-73CE-8D44-9FD9-DB623E560732}" type="pres">
      <dgm:prSet presAssocID="{68E06BFB-5046-1642-917E-857E17CE9988}" presName="LevelTwoTextNode" presStyleLbl="node2" presStyleIdx="2" presStyleCnt="6">
        <dgm:presLayoutVars>
          <dgm:chPref val="3"/>
        </dgm:presLayoutVars>
      </dgm:prSet>
      <dgm:spPr/>
      <dgm:t>
        <a:bodyPr/>
        <a:lstStyle/>
        <a:p>
          <a:endParaRPr lang="en-US"/>
        </a:p>
      </dgm:t>
    </dgm:pt>
    <dgm:pt modelId="{5333EF04-F576-AF4B-9863-CF8572D31D03}" type="pres">
      <dgm:prSet presAssocID="{68E06BFB-5046-1642-917E-857E17CE9988}" presName="level3hierChild" presStyleCnt="0"/>
      <dgm:spPr/>
    </dgm:pt>
    <dgm:pt modelId="{CFD11061-60A5-1C49-8C5E-A9FEE8F1E115}" type="pres">
      <dgm:prSet presAssocID="{7A51A1DE-CE30-9A4D-81A0-34E2872D0000}" presName="conn2-1" presStyleLbl="parChTrans1D2" presStyleIdx="3" presStyleCnt="6"/>
      <dgm:spPr/>
      <dgm:t>
        <a:bodyPr/>
        <a:lstStyle/>
        <a:p>
          <a:endParaRPr lang="en-US"/>
        </a:p>
      </dgm:t>
    </dgm:pt>
    <dgm:pt modelId="{2E794125-65BA-2646-B951-EB96CC4C7F48}" type="pres">
      <dgm:prSet presAssocID="{7A51A1DE-CE30-9A4D-81A0-34E2872D0000}" presName="connTx" presStyleLbl="parChTrans1D2" presStyleIdx="3" presStyleCnt="6"/>
      <dgm:spPr/>
      <dgm:t>
        <a:bodyPr/>
        <a:lstStyle/>
        <a:p>
          <a:endParaRPr lang="en-US"/>
        </a:p>
      </dgm:t>
    </dgm:pt>
    <dgm:pt modelId="{77EC4C09-8C06-0C4A-A8EC-6387E9698BA0}" type="pres">
      <dgm:prSet presAssocID="{D200E696-C5D5-534F-ADBF-C901545E1F44}" presName="root2" presStyleCnt="0"/>
      <dgm:spPr/>
    </dgm:pt>
    <dgm:pt modelId="{667B242A-3B91-8344-9248-BC8F87B68069}" type="pres">
      <dgm:prSet presAssocID="{D200E696-C5D5-534F-ADBF-C901545E1F44}" presName="LevelTwoTextNode" presStyleLbl="node2" presStyleIdx="3" presStyleCnt="6">
        <dgm:presLayoutVars>
          <dgm:chPref val="3"/>
        </dgm:presLayoutVars>
      </dgm:prSet>
      <dgm:spPr/>
      <dgm:t>
        <a:bodyPr/>
        <a:lstStyle/>
        <a:p>
          <a:endParaRPr lang="en-US"/>
        </a:p>
      </dgm:t>
    </dgm:pt>
    <dgm:pt modelId="{B88C8E3F-BDD7-DF4F-9FCC-2E911973DF2C}" type="pres">
      <dgm:prSet presAssocID="{D200E696-C5D5-534F-ADBF-C901545E1F44}" presName="level3hierChild" presStyleCnt="0"/>
      <dgm:spPr/>
    </dgm:pt>
    <dgm:pt modelId="{6D13C5EC-EE81-9D46-B8A7-DD0DABB0BBC1}" type="pres">
      <dgm:prSet presAssocID="{41FCDA1D-6827-9A4F-899A-320E55D5076A}" presName="conn2-1" presStyleLbl="parChTrans1D2" presStyleIdx="4" presStyleCnt="6"/>
      <dgm:spPr/>
      <dgm:t>
        <a:bodyPr/>
        <a:lstStyle/>
        <a:p>
          <a:endParaRPr lang="en-US"/>
        </a:p>
      </dgm:t>
    </dgm:pt>
    <dgm:pt modelId="{6F2C4A7F-4311-8942-9530-A2E524FAE998}" type="pres">
      <dgm:prSet presAssocID="{41FCDA1D-6827-9A4F-899A-320E55D5076A}" presName="connTx" presStyleLbl="parChTrans1D2" presStyleIdx="4" presStyleCnt="6"/>
      <dgm:spPr/>
      <dgm:t>
        <a:bodyPr/>
        <a:lstStyle/>
        <a:p>
          <a:endParaRPr lang="en-US"/>
        </a:p>
      </dgm:t>
    </dgm:pt>
    <dgm:pt modelId="{3B40F1E9-AEBA-7F42-BC8D-4440B94029D9}" type="pres">
      <dgm:prSet presAssocID="{403FC450-5BAD-9247-91B6-22FEA7D097D0}" presName="root2" presStyleCnt="0"/>
      <dgm:spPr/>
    </dgm:pt>
    <dgm:pt modelId="{01D4E8E2-0CDE-7547-8562-A1795827BB73}" type="pres">
      <dgm:prSet presAssocID="{403FC450-5BAD-9247-91B6-22FEA7D097D0}" presName="LevelTwoTextNode" presStyleLbl="node2" presStyleIdx="4" presStyleCnt="6">
        <dgm:presLayoutVars>
          <dgm:chPref val="3"/>
        </dgm:presLayoutVars>
      </dgm:prSet>
      <dgm:spPr/>
      <dgm:t>
        <a:bodyPr/>
        <a:lstStyle/>
        <a:p>
          <a:endParaRPr lang="en-US"/>
        </a:p>
      </dgm:t>
    </dgm:pt>
    <dgm:pt modelId="{7BAA4ECC-92C7-034F-8258-054FAD8B3ED4}" type="pres">
      <dgm:prSet presAssocID="{403FC450-5BAD-9247-91B6-22FEA7D097D0}" presName="level3hierChild" presStyleCnt="0"/>
      <dgm:spPr/>
    </dgm:pt>
    <dgm:pt modelId="{82E4608D-5FF2-844C-A374-E64B5CBB00D8}" type="pres">
      <dgm:prSet presAssocID="{0A2A7C7B-5F9D-524F-8CC8-1F266B4AFE37}" presName="conn2-1" presStyleLbl="parChTrans1D2" presStyleIdx="5" presStyleCnt="6"/>
      <dgm:spPr/>
      <dgm:t>
        <a:bodyPr/>
        <a:lstStyle/>
        <a:p>
          <a:endParaRPr lang="en-US"/>
        </a:p>
      </dgm:t>
    </dgm:pt>
    <dgm:pt modelId="{0A237EA2-3F41-9E48-B108-80191D1138C2}" type="pres">
      <dgm:prSet presAssocID="{0A2A7C7B-5F9D-524F-8CC8-1F266B4AFE37}" presName="connTx" presStyleLbl="parChTrans1D2" presStyleIdx="5" presStyleCnt="6"/>
      <dgm:spPr/>
      <dgm:t>
        <a:bodyPr/>
        <a:lstStyle/>
        <a:p>
          <a:endParaRPr lang="en-US"/>
        </a:p>
      </dgm:t>
    </dgm:pt>
    <dgm:pt modelId="{A1590DEB-0321-F94F-9C20-EFCFC9DA1B2B}" type="pres">
      <dgm:prSet presAssocID="{17EBB363-36E6-E347-8DB6-286FF56F7B1F}" presName="root2" presStyleCnt="0"/>
      <dgm:spPr/>
    </dgm:pt>
    <dgm:pt modelId="{1C3962CD-1089-7A4E-95D1-CCEE6EACF18D}" type="pres">
      <dgm:prSet presAssocID="{17EBB363-36E6-E347-8DB6-286FF56F7B1F}" presName="LevelTwoTextNode" presStyleLbl="node2" presStyleIdx="5" presStyleCnt="6">
        <dgm:presLayoutVars>
          <dgm:chPref val="3"/>
        </dgm:presLayoutVars>
      </dgm:prSet>
      <dgm:spPr/>
      <dgm:t>
        <a:bodyPr/>
        <a:lstStyle/>
        <a:p>
          <a:endParaRPr lang="en-US"/>
        </a:p>
      </dgm:t>
    </dgm:pt>
    <dgm:pt modelId="{708FB042-4097-744E-AE3A-407B582E15A0}" type="pres">
      <dgm:prSet presAssocID="{17EBB363-36E6-E347-8DB6-286FF56F7B1F}" presName="level3hierChild" presStyleCnt="0"/>
      <dgm:spPr/>
    </dgm:pt>
  </dgm:ptLst>
  <dgm:cxnLst>
    <dgm:cxn modelId="{2C39C8B7-0167-A34F-B924-040BD35565BA}" type="presOf" srcId="{4DDF7A48-542B-6E43-B471-68675C3F9720}" destId="{896A19C3-08B4-B340-A075-D591F0EDB0CE}" srcOrd="0" destOrd="0" presId="urn:microsoft.com/office/officeart/2008/layout/HorizontalMultiLevelHierarchy"/>
    <dgm:cxn modelId="{8726F60F-1449-AE4D-AC6B-C70A5165A314}" type="presOf" srcId="{828455C0-ECBE-574B-9385-ECEB6789C634}" destId="{9E7CDE60-DBCC-DA4D-8910-535E32E9F7E0}" srcOrd="0" destOrd="0" presId="urn:microsoft.com/office/officeart/2008/layout/HorizontalMultiLevelHierarchy"/>
    <dgm:cxn modelId="{4A0964C3-0AEC-0A4C-97CA-5462A0FE6EE7}" srcId="{75E1DBAA-E90E-B84F-B49E-3255FC6856E4}" destId="{68E06BFB-5046-1642-917E-857E17CE9988}" srcOrd="2" destOrd="0" parTransId="{D7667FFB-09F1-2A42-8527-F29F12ABB38D}" sibTransId="{74CBD8BD-7BFB-5746-A26C-132A23FAB625}"/>
    <dgm:cxn modelId="{2F76D7FD-0B57-384C-8F9A-EFB017E5A7BB}" type="presOf" srcId="{802247FB-D612-4843-909E-107726A7274E}" destId="{00CCD104-CA0A-7E45-864D-48E202FAA8A1}" srcOrd="1" destOrd="0" presId="urn:microsoft.com/office/officeart/2008/layout/HorizontalMultiLevelHierarchy"/>
    <dgm:cxn modelId="{CAA425C8-E1E2-E347-882B-A1E22C073FD6}" type="presOf" srcId="{0A2A7C7B-5F9D-524F-8CC8-1F266B4AFE37}" destId="{0A237EA2-3F41-9E48-B108-80191D1138C2}" srcOrd="1" destOrd="0" presId="urn:microsoft.com/office/officeart/2008/layout/HorizontalMultiLevelHierarchy"/>
    <dgm:cxn modelId="{7C7BA276-52A3-FC4B-AF32-FB29ACC3ED85}" type="presOf" srcId="{403FC450-5BAD-9247-91B6-22FEA7D097D0}" destId="{01D4E8E2-0CDE-7547-8562-A1795827BB73}" srcOrd="0" destOrd="0" presId="urn:microsoft.com/office/officeart/2008/layout/HorizontalMultiLevelHierarchy"/>
    <dgm:cxn modelId="{FDBF52CD-48C2-FD4C-98F9-C46099841314}" type="presOf" srcId="{0A2A7C7B-5F9D-524F-8CC8-1F266B4AFE37}" destId="{82E4608D-5FF2-844C-A374-E64B5CBB00D8}" srcOrd="0" destOrd="0" presId="urn:microsoft.com/office/officeart/2008/layout/HorizontalMultiLevelHierarchy"/>
    <dgm:cxn modelId="{626762FB-E0A6-5F40-A0B1-EEEB422D6574}" srcId="{75E1DBAA-E90E-B84F-B49E-3255FC6856E4}" destId="{D200E696-C5D5-534F-ADBF-C901545E1F44}" srcOrd="3" destOrd="0" parTransId="{7A51A1DE-CE30-9A4D-81A0-34E2872D0000}" sibTransId="{8A70DB75-FB5A-3A40-B417-B0DEFF861FBC}"/>
    <dgm:cxn modelId="{2BDA9229-DC84-D448-BF70-9C6B7825CB04}" type="presOf" srcId="{7A51A1DE-CE30-9A4D-81A0-34E2872D0000}" destId="{CFD11061-60A5-1C49-8C5E-A9FEE8F1E115}" srcOrd="0" destOrd="0" presId="urn:microsoft.com/office/officeart/2008/layout/HorizontalMultiLevelHierarchy"/>
    <dgm:cxn modelId="{422B85DC-D1DA-4743-B644-C3849B7075A4}" srcId="{75E1DBAA-E90E-B84F-B49E-3255FC6856E4}" destId="{82028D4E-48DF-7B4B-8A7F-395CE5104B90}" srcOrd="1" destOrd="0" parTransId="{828455C0-ECBE-574B-9385-ECEB6789C634}" sibTransId="{85E7C3AA-197C-A248-9282-6145E4C0C39B}"/>
    <dgm:cxn modelId="{0948634A-2BD3-C149-9BCE-CB563512541F}" type="presOf" srcId="{D7667FFB-09F1-2A42-8527-F29F12ABB38D}" destId="{2A444F53-BED1-7E4A-9AEA-FFDE073A17FE}" srcOrd="1" destOrd="0" presId="urn:microsoft.com/office/officeart/2008/layout/HorizontalMultiLevelHierarchy"/>
    <dgm:cxn modelId="{0A3C4EF7-F05A-3D4E-9803-0EC54E355B2E}" srcId="{75E1DBAA-E90E-B84F-B49E-3255FC6856E4}" destId="{BA326490-7CB5-4241-AEBC-75A616B76038}" srcOrd="0" destOrd="0" parTransId="{802247FB-D612-4843-909E-107726A7274E}" sibTransId="{6C4389B5-057E-EA45-A71A-19C9DC4C5B50}"/>
    <dgm:cxn modelId="{8929E4C2-3DAC-0645-8F10-61CD856522A1}" type="presOf" srcId="{D7667FFB-09F1-2A42-8527-F29F12ABB38D}" destId="{2A334A37-B761-AA43-B72F-AE121A56547D}" srcOrd="0" destOrd="0" presId="urn:microsoft.com/office/officeart/2008/layout/HorizontalMultiLevelHierarchy"/>
    <dgm:cxn modelId="{A795DC6D-6694-8D44-8C69-D299DB1D3D90}" type="presOf" srcId="{D200E696-C5D5-534F-ADBF-C901545E1F44}" destId="{667B242A-3B91-8344-9248-BC8F87B68069}" srcOrd="0" destOrd="0" presId="urn:microsoft.com/office/officeart/2008/layout/HorizontalMultiLevelHierarchy"/>
    <dgm:cxn modelId="{267808B6-33C6-A24F-81EA-F79733528A5B}" type="presOf" srcId="{41FCDA1D-6827-9A4F-899A-320E55D5076A}" destId="{6F2C4A7F-4311-8942-9530-A2E524FAE998}" srcOrd="1" destOrd="0" presId="urn:microsoft.com/office/officeart/2008/layout/HorizontalMultiLevelHierarchy"/>
    <dgm:cxn modelId="{8C908144-80A4-1C49-90FB-1FD70A1A87BC}" type="presOf" srcId="{82028D4E-48DF-7B4B-8A7F-395CE5104B90}" destId="{7D1A8EB9-038B-084C-8147-6F8DCEEEFF55}" srcOrd="0" destOrd="0" presId="urn:microsoft.com/office/officeart/2008/layout/HorizontalMultiLevelHierarchy"/>
    <dgm:cxn modelId="{69392357-9DA4-0B4C-9C7B-6FD3A6B9F642}" type="presOf" srcId="{68E06BFB-5046-1642-917E-857E17CE9988}" destId="{378EE273-73CE-8D44-9FD9-DB623E560732}" srcOrd="0" destOrd="0" presId="urn:microsoft.com/office/officeart/2008/layout/HorizontalMultiLevelHierarchy"/>
    <dgm:cxn modelId="{F9E863F7-E3FD-A84D-A7BA-0130DB8B2F35}" type="presOf" srcId="{7A51A1DE-CE30-9A4D-81A0-34E2872D0000}" destId="{2E794125-65BA-2646-B951-EB96CC4C7F48}" srcOrd="1" destOrd="0" presId="urn:microsoft.com/office/officeart/2008/layout/HorizontalMultiLevelHierarchy"/>
    <dgm:cxn modelId="{FD33B0A2-2E6C-F64F-89EF-F013E6233854}" type="presOf" srcId="{802247FB-D612-4843-909E-107726A7274E}" destId="{4BB12B07-E0B0-244B-9AFA-4076452CCB4D}" srcOrd="0" destOrd="0" presId="urn:microsoft.com/office/officeart/2008/layout/HorizontalMultiLevelHierarchy"/>
    <dgm:cxn modelId="{9B753B67-E510-8E40-8A14-07FB308B6D66}" type="presOf" srcId="{41FCDA1D-6827-9A4F-899A-320E55D5076A}" destId="{6D13C5EC-EE81-9D46-B8A7-DD0DABB0BBC1}" srcOrd="0" destOrd="0" presId="urn:microsoft.com/office/officeart/2008/layout/HorizontalMultiLevelHierarchy"/>
    <dgm:cxn modelId="{DB5BED69-96FE-0540-B970-A1118A912B56}" srcId="{4DDF7A48-542B-6E43-B471-68675C3F9720}" destId="{75E1DBAA-E90E-B84F-B49E-3255FC6856E4}" srcOrd="0" destOrd="0" parTransId="{7A413A66-C815-FE42-A876-827471D1880D}" sibTransId="{5BD84E8E-E434-F14D-BD13-75B51EFCB764}"/>
    <dgm:cxn modelId="{8C8DAE05-9052-C04A-868D-A640E427CE78}" type="presOf" srcId="{828455C0-ECBE-574B-9385-ECEB6789C634}" destId="{23733020-5743-2F44-A870-DAEDC6367CA6}" srcOrd="1" destOrd="0" presId="urn:microsoft.com/office/officeart/2008/layout/HorizontalMultiLevelHierarchy"/>
    <dgm:cxn modelId="{5B279146-A43B-EA4A-978E-3EC58E6B8B74}" srcId="{75E1DBAA-E90E-B84F-B49E-3255FC6856E4}" destId="{403FC450-5BAD-9247-91B6-22FEA7D097D0}" srcOrd="4" destOrd="0" parTransId="{41FCDA1D-6827-9A4F-899A-320E55D5076A}" sibTransId="{05875B15-EEE4-7C46-8793-2843B01A2866}"/>
    <dgm:cxn modelId="{4889CB5B-A0CC-8D4E-A66D-D42AE5033290}" type="presOf" srcId="{BA326490-7CB5-4241-AEBC-75A616B76038}" destId="{6CDD8727-9E98-9A4C-AC89-D6FB3600A855}" srcOrd="0" destOrd="0" presId="urn:microsoft.com/office/officeart/2008/layout/HorizontalMultiLevelHierarchy"/>
    <dgm:cxn modelId="{D0B943FB-C252-6F42-9351-C5862722A4F2}" type="presOf" srcId="{17EBB363-36E6-E347-8DB6-286FF56F7B1F}" destId="{1C3962CD-1089-7A4E-95D1-CCEE6EACF18D}" srcOrd="0" destOrd="0" presId="urn:microsoft.com/office/officeart/2008/layout/HorizontalMultiLevelHierarchy"/>
    <dgm:cxn modelId="{124AAA4F-BE4B-834C-AAEE-8E85808957CC}" type="presOf" srcId="{75E1DBAA-E90E-B84F-B49E-3255FC6856E4}" destId="{A9824C5C-BD26-F742-AEF7-5AE97C32B338}" srcOrd="0" destOrd="0" presId="urn:microsoft.com/office/officeart/2008/layout/HorizontalMultiLevelHierarchy"/>
    <dgm:cxn modelId="{571BC259-1D6F-CB4A-A66B-1D4BE0B811E3}" srcId="{75E1DBAA-E90E-B84F-B49E-3255FC6856E4}" destId="{17EBB363-36E6-E347-8DB6-286FF56F7B1F}" srcOrd="5" destOrd="0" parTransId="{0A2A7C7B-5F9D-524F-8CC8-1F266B4AFE37}" sibTransId="{09E38C10-0F4F-FD4C-814B-CF728D2AC3D6}"/>
    <dgm:cxn modelId="{889DF1B9-0742-DC44-B37E-813719695006}" type="presParOf" srcId="{896A19C3-08B4-B340-A075-D591F0EDB0CE}" destId="{F0057194-E587-9B42-99B8-96333D6BF2D0}" srcOrd="0" destOrd="0" presId="urn:microsoft.com/office/officeart/2008/layout/HorizontalMultiLevelHierarchy"/>
    <dgm:cxn modelId="{6BBE233A-8C2D-1F40-A558-792B0708AF33}" type="presParOf" srcId="{F0057194-E587-9B42-99B8-96333D6BF2D0}" destId="{A9824C5C-BD26-F742-AEF7-5AE97C32B338}" srcOrd="0" destOrd="0" presId="urn:microsoft.com/office/officeart/2008/layout/HorizontalMultiLevelHierarchy"/>
    <dgm:cxn modelId="{39BD5CF5-5860-4A4C-99ED-5683EC178FA9}" type="presParOf" srcId="{F0057194-E587-9B42-99B8-96333D6BF2D0}" destId="{5FF01D6B-2890-754C-85BC-C845F8F1C5AB}" srcOrd="1" destOrd="0" presId="urn:microsoft.com/office/officeart/2008/layout/HorizontalMultiLevelHierarchy"/>
    <dgm:cxn modelId="{29158C1E-8EAF-B542-A630-B4B3E0B1C389}" type="presParOf" srcId="{5FF01D6B-2890-754C-85BC-C845F8F1C5AB}" destId="{4BB12B07-E0B0-244B-9AFA-4076452CCB4D}" srcOrd="0" destOrd="0" presId="urn:microsoft.com/office/officeart/2008/layout/HorizontalMultiLevelHierarchy"/>
    <dgm:cxn modelId="{24A88202-DF93-C648-A996-916F62125046}" type="presParOf" srcId="{4BB12B07-E0B0-244B-9AFA-4076452CCB4D}" destId="{00CCD104-CA0A-7E45-864D-48E202FAA8A1}" srcOrd="0" destOrd="0" presId="urn:microsoft.com/office/officeart/2008/layout/HorizontalMultiLevelHierarchy"/>
    <dgm:cxn modelId="{B8B25968-8CDC-0C44-9988-D013DF6F979E}" type="presParOf" srcId="{5FF01D6B-2890-754C-85BC-C845F8F1C5AB}" destId="{18318E3C-AE27-5748-968F-C49BDB579E87}" srcOrd="1" destOrd="0" presId="urn:microsoft.com/office/officeart/2008/layout/HorizontalMultiLevelHierarchy"/>
    <dgm:cxn modelId="{A4C4FB7A-B8F8-7E49-81D0-1DA353DA3D66}" type="presParOf" srcId="{18318E3C-AE27-5748-968F-C49BDB579E87}" destId="{6CDD8727-9E98-9A4C-AC89-D6FB3600A855}" srcOrd="0" destOrd="0" presId="urn:microsoft.com/office/officeart/2008/layout/HorizontalMultiLevelHierarchy"/>
    <dgm:cxn modelId="{6E9EE4B6-FD16-774C-B9E2-ED10063DC414}" type="presParOf" srcId="{18318E3C-AE27-5748-968F-C49BDB579E87}" destId="{6FE4D031-2608-674D-8628-8DD3E29F9C35}" srcOrd="1" destOrd="0" presId="urn:microsoft.com/office/officeart/2008/layout/HorizontalMultiLevelHierarchy"/>
    <dgm:cxn modelId="{13CA01DE-5B91-F44C-958C-A57ED66B236A}" type="presParOf" srcId="{5FF01D6B-2890-754C-85BC-C845F8F1C5AB}" destId="{9E7CDE60-DBCC-DA4D-8910-535E32E9F7E0}" srcOrd="2" destOrd="0" presId="urn:microsoft.com/office/officeart/2008/layout/HorizontalMultiLevelHierarchy"/>
    <dgm:cxn modelId="{AC9CB156-E146-5D44-8C63-9E7B68656890}" type="presParOf" srcId="{9E7CDE60-DBCC-DA4D-8910-535E32E9F7E0}" destId="{23733020-5743-2F44-A870-DAEDC6367CA6}" srcOrd="0" destOrd="0" presId="urn:microsoft.com/office/officeart/2008/layout/HorizontalMultiLevelHierarchy"/>
    <dgm:cxn modelId="{291B2BC2-D37B-F547-82D1-45C6F32FDB89}" type="presParOf" srcId="{5FF01D6B-2890-754C-85BC-C845F8F1C5AB}" destId="{85D6356B-0AA6-0947-B160-6AAC97855D27}" srcOrd="3" destOrd="0" presId="urn:microsoft.com/office/officeart/2008/layout/HorizontalMultiLevelHierarchy"/>
    <dgm:cxn modelId="{25682B08-A66C-3A44-AEDA-F17AF8E72087}" type="presParOf" srcId="{85D6356B-0AA6-0947-B160-6AAC97855D27}" destId="{7D1A8EB9-038B-084C-8147-6F8DCEEEFF55}" srcOrd="0" destOrd="0" presId="urn:microsoft.com/office/officeart/2008/layout/HorizontalMultiLevelHierarchy"/>
    <dgm:cxn modelId="{24D29D38-9909-5149-8BA3-40255584424B}" type="presParOf" srcId="{85D6356B-0AA6-0947-B160-6AAC97855D27}" destId="{F6D01E01-90E9-C44E-8F73-C3050AFAFF8C}" srcOrd="1" destOrd="0" presId="urn:microsoft.com/office/officeart/2008/layout/HorizontalMultiLevelHierarchy"/>
    <dgm:cxn modelId="{0C3782E8-D37A-B643-949A-12114C23F453}" type="presParOf" srcId="{5FF01D6B-2890-754C-85BC-C845F8F1C5AB}" destId="{2A334A37-B761-AA43-B72F-AE121A56547D}" srcOrd="4" destOrd="0" presId="urn:microsoft.com/office/officeart/2008/layout/HorizontalMultiLevelHierarchy"/>
    <dgm:cxn modelId="{A6FE0682-680C-3841-A625-F0291305DB08}" type="presParOf" srcId="{2A334A37-B761-AA43-B72F-AE121A56547D}" destId="{2A444F53-BED1-7E4A-9AEA-FFDE073A17FE}" srcOrd="0" destOrd="0" presId="urn:microsoft.com/office/officeart/2008/layout/HorizontalMultiLevelHierarchy"/>
    <dgm:cxn modelId="{8BEB94D0-D4EA-9549-B123-5FEC05024507}" type="presParOf" srcId="{5FF01D6B-2890-754C-85BC-C845F8F1C5AB}" destId="{6BA051D9-D0F8-7B43-8F3C-9933A981B28C}" srcOrd="5" destOrd="0" presId="urn:microsoft.com/office/officeart/2008/layout/HorizontalMultiLevelHierarchy"/>
    <dgm:cxn modelId="{0EEEE7F0-14BE-2A40-B815-24E875D56D93}" type="presParOf" srcId="{6BA051D9-D0F8-7B43-8F3C-9933A981B28C}" destId="{378EE273-73CE-8D44-9FD9-DB623E560732}" srcOrd="0" destOrd="0" presId="urn:microsoft.com/office/officeart/2008/layout/HorizontalMultiLevelHierarchy"/>
    <dgm:cxn modelId="{E797B98A-A430-FC40-B38B-4BD6782880FC}" type="presParOf" srcId="{6BA051D9-D0F8-7B43-8F3C-9933A981B28C}" destId="{5333EF04-F576-AF4B-9863-CF8572D31D03}" srcOrd="1" destOrd="0" presId="urn:microsoft.com/office/officeart/2008/layout/HorizontalMultiLevelHierarchy"/>
    <dgm:cxn modelId="{9313B127-406B-9945-9D78-05F79D13C5BD}" type="presParOf" srcId="{5FF01D6B-2890-754C-85BC-C845F8F1C5AB}" destId="{CFD11061-60A5-1C49-8C5E-A9FEE8F1E115}" srcOrd="6" destOrd="0" presId="urn:microsoft.com/office/officeart/2008/layout/HorizontalMultiLevelHierarchy"/>
    <dgm:cxn modelId="{645A68F7-E92F-0445-BFBC-7303479829A5}" type="presParOf" srcId="{CFD11061-60A5-1C49-8C5E-A9FEE8F1E115}" destId="{2E794125-65BA-2646-B951-EB96CC4C7F48}" srcOrd="0" destOrd="0" presId="urn:microsoft.com/office/officeart/2008/layout/HorizontalMultiLevelHierarchy"/>
    <dgm:cxn modelId="{F339356B-404B-6445-8F9E-FA4A6BFFF76A}" type="presParOf" srcId="{5FF01D6B-2890-754C-85BC-C845F8F1C5AB}" destId="{77EC4C09-8C06-0C4A-A8EC-6387E9698BA0}" srcOrd="7" destOrd="0" presId="urn:microsoft.com/office/officeart/2008/layout/HorizontalMultiLevelHierarchy"/>
    <dgm:cxn modelId="{C33247AD-F3F3-424A-AE42-9032FA2B4A5E}" type="presParOf" srcId="{77EC4C09-8C06-0C4A-A8EC-6387E9698BA0}" destId="{667B242A-3B91-8344-9248-BC8F87B68069}" srcOrd="0" destOrd="0" presId="urn:microsoft.com/office/officeart/2008/layout/HorizontalMultiLevelHierarchy"/>
    <dgm:cxn modelId="{A3100921-95B9-0247-A455-78C1342C63C2}" type="presParOf" srcId="{77EC4C09-8C06-0C4A-A8EC-6387E9698BA0}" destId="{B88C8E3F-BDD7-DF4F-9FCC-2E911973DF2C}" srcOrd="1" destOrd="0" presId="urn:microsoft.com/office/officeart/2008/layout/HorizontalMultiLevelHierarchy"/>
    <dgm:cxn modelId="{3B19357F-483F-6D42-BDE8-FFA57FE485AB}" type="presParOf" srcId="{5FF01D6B-2890-754C-85BC-C845F8F1C5AB}" destId="{6D13C5EC-EE81-9D46-B8A7-DD0DABB0BBC1}" srcOrd="8" destOrd="0" presId="urn:microsoft.com/office/officeart/2008/layout/HorizontalMultiLevelHierarchy"/>
    <dgm:cxn modelId="{D6EA0F3C-3181-F14D-93FF-E747B4C3941F}" type="presParOf" srcId="{6D13C5EC-EE81-9D46-B8A7-DD0DABB0BBC1}" destId="{6F2C4A7F-4311-8942-9530-A2E524FAE998}" srcOrd="0" destOrd="0" presId="urn:microsoft.com/office/officeart/2008/layout/HorizontalMultiLevelHierarchy"/>
    <dgm:cxn modelId="{72279771-EC34-7D41-98CC-8FF9CE5D9AC7}" type="presParOf" srcId="{5FF01D6B-2890-754C-85BC-C845F8F1C5AB}" destId="{3B40F1E9-AEBA-7F42-BC8D-4440B94029D9}" srcOrd="9" destOrd="0" presId="urn:microsoft.com/office/officeart/2008/layout/HorizontalMultiLevelHierarchy"/>
    <dgm:cxn modelId="{6D17BBFA-F7B2-7047-9E29-F6E16C1C9A88}" type="presParOf" srcId="{3B40F1E9-AEBA-7F42-BC8D-4440B94029D9}" destId="{01D4E8E2-0CDE-7547-8562-A1795827BB73}" srcOrd="0" destOrd="0" presId="urn:microsoft.com/office/officeart/2008/layout/HorizontalMultiLevelHierarchy"/>
    <dgm:cxn modelId="{051BE761-1CAF-8B48-8B0C-4EE98E38D94B}" type="presParOf" srcId="{3B40F1E9-AEBA-7F42-BC8D-4440B94029D9}" destId="{7BAA4ECC-92C7-034F-8258-054FAD8B3ED4}" srcOrd="1" destOrd="0" presId="urn:microsoft.com/office/officeart/2008/layout/HorizontalMultiLevelHierarchy"/>
    <dgm:cxn modelId="{86A771CF-E39D-9C4D-B17C-004F8AE7DE1F}" type="presParOf" srcId="{5FF01D6B-2890-754C-85BC-C845F8F1C5AB}" destId="{82E4608D-5FF2-844C-A374-E64B5CBB00D8}" srcOrd="10" destOrd="0" presId="urn:microsoft.com/office/officeart/2008/layout/HorizontalMultiLevelHierarchy"/>
    <dgm:cxn modelId="{F739841D-81D5-9843-B663-F41A18D04222}" type="presParOf" srcId="{82E4608D-5FF2-844C-A374-E64B5CBB00D8}" destId="{0A237EA2-3F41-9E48-B108-80191D1138C2}" srcOrd="0" destOrd="0" presId="urn:microsoft.com/office/officeart/2008/layout/HorizontalMultiLevelHierarchy"/>
    <dgm:cxn modelId="{5708A41C-7068-C346-BAE9-33C5A7BA6C9B}" type="presParOf" srcId="{5FF01D6B-2890-754C-85BC-C845F8F1C5AB}" destId="{A1590DEB-0321-F94F-9C20-EFCFC9DA1B2B}" srcOrd="11" destOrd="0" presId="urn:microsoft.com/office/officeart/2008/layout/HorizontalMultiLevelHierarchy"/>
    <dgm:cxn modelId="{B1A065EA-E76B-8B4F-8FA9-3E3DE791A0A0}" type="presParOf" srcId="{A1590DEB-0321-F94F-9C20-EFCFC9DA1B2B}" destId="{1C3962CD-1089-7A4E-95D1-CCEE6EACF18D}" srcOrd="0" destOrd="0" presId="urn:microsoft.com/office/officeart/2008/layout/HorizontalMultiLevelHierarchy"/>
    <dgm:cxn modelId="{FC4CEAFD-D887-E846-9FFE-A43D4FD601F5}" type="presParOf" srcId="{A1590DEB-0321-F94F-9C20-EFCFC9DA1B2B}" destId="{708FB042-4097-744E-AE3A-407B582E15A0}"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DF7A48-542B-6E43-B471-68675C3F972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BA326490-7CB5-4241-AEBC-75A616B76038}">
      <dgm:prSet phldrT="[Text]" custT="1"/>
      <dgm:spPr>
        <a:solidFill>
          <a:srgbClr val="C4BD97"/>
        </a:solidFill>
        <a:ln>
          <a:solidFill>
            <a:srgbClr val="000000"/>
          </a:solidFill>
        </a:ln>
      </dgm:spPr>
      <dgm:t>
        <a:bodyPr/>
        <a:lstStyle/>
        <a:p>
          <a:r>
            <a:rPr lang="en-US" sz="1200" dirty="0" smtClean="0">
              <a:solidFill>
                <a:srgbClr val="000000"/>
              </a:solidFill>
              <a:latin typeface="Cambria"/>
              <a:cs typeface="Cambria"/>
            </a:rPr>
            <a:t>Non-Discretionary SGF = $110,215</a:t>
          </a:r>
          <a:endParaRPr lang="en-US" sz="1200" dirty="0">
            <a:solidFill>
              <a:srgbClr val="000000"/>
            </a:solidFill>
            <a:latin typeface="Cambria"/>
            <a:cs typeface="Cambria"/>
          </a:endParaRPr>
        </a:p>
      </dgm:t>
    </dgm:pt>
    <dgm:pt modelId="{802247FB-D612-4843-909E-107726A7274E}" type="parTrans" cxnId="{0A3C4EF7-F05A-3D4E-9803-0EC54E355B2E}">
      <dgm:prSet/>
      <dgm:spPr/>
      <dgm:t>
        <a:bodyPr/>
        <a:lstStyle/>
        <a:p>
          <a:endParaRPr lang="en-US" dirty="0">
            <a:latin typeface="Cambria"/>
            <a:cs typeface="Cambria"/>
          </a:endParaRPr>
        </a:p>
      </dgm:t>
    </dgm:pt>
    <dgm:pt modelId="{6C4389B5-057E-EA45-A71A-19C9DC4C5B50}" type="sibTrans" cxnId="{0A3C4EF7-F05A-3D4E-9803-0EC54E355B2E}">
      <dgm:prSet/>
      <dgm:spPr/>
      <dgm:t>
        <a:bodyPr/>
        <a:lstStyle/>
        <a:p>
          <a:endParaRPr lang="en-US">
            <a:latin typeface="Cambria"/>
            <a:cs typeface="Cambria"/>
          </a:endParaRPr>
        </a:p>
      </dgm:t>
    </dgm:pt>
    <dgm:pt modelId="{82028D4E-48DF-7B4B-8A7F-395CE5104B90}">
      <dgm:prSet phldrT="[Text]" custT="1"/>
      <dgm:spPr>
        <a:solidFill>
          <a:srgbClr val="C4BD97"/>
        </a:solidFill>
        <a:ln>
          <a:solidFill>
            <a:srgbClr val="000000"/>
          </a:solidFill>
        </a:ln>
      </dgm:spPr>
      <dgm:t>
        <a:bodyPr/>
        <a:lstStyle/>
        <a:p>
          <a:r>
            <a:rPr lang="en-US" sz="1200" dirty="0" smtClean="0">
              <a:solidFill>
                <a:srgbClr val="000000"/>
              </a:solidFill>
              <a:latin typeface="Cambria"/>
              <a:cs typeface="Cambria"/>
            </a:rPr>
            <a:t>Non-Discretionary IAT = $39,004</a:t>
          </a:r>
          <a:endParaRPr lang="en-US" sz="1200" dirty="0">
            <a:solidFill>
              <a:srgbClr val="000000"/>
            </a:solidFill>
            <a:latin typeface="Cambria"/>
            <a:cs typeface="Cambria"/>
          </a:endParaRPr>
        </a:p>
      </dgm:t>
    </dgm:pt>
    <dgm:pt modelId="{828455C0-ECBE-574B-9385-ECEB6789C634}" type="parTrans" cxnId="{422B85DC-D1DA-4743-B644-C3849B7075A4}">
      <dgm:prSet/>
      <dgm:spPr/>
      <dgm:t>
        <a:bodyPr/>
        <a:lstStyle/>
        <a:p>
          <a:endParaRPr lang="en-US" dirty="0">
            <a:latin typeface="Cambria"/>
            <a:cs typeface="Cambria"/>
          </a:endParaRPr>
        </a:p>
      </dgm:t>
    </dgm:pt>
    <dgm:pt modelId="{85E7C3AA-197C-A248-9282-6145E4C0C39B}" type="sibTrans" cxnId="{422B85DC-D1DA-4743-B644-C3849B7075A4}">
      <dgm:prSet/>
      <dgm:spPr/>
      <dgm:t>
        <a:bodyPr/>
        <a:lstStyle/>
        <a:p>
          <a:endParaRPr lang="en-US">
            <a:latin typeface="Cambria"/>
            <a:cs typeface="Cambria"/>
          </a:endParaRPr>
        </a:p>
      </dgm:t>
    </dgm:pt>
    <dgm:pt modelId="{68E06BFB-5046-1642-917E-857E17CE9988}">
      <dgm:prSet custT="1"/>
      <dgm:spPr>
        <a:solidFill>
          <a:srgbClr val="C4BD97"/>
        </a:solidFill>
        <a:ln>
          <a:solidFill>
            <a:srgbClr val="000000"/>
          </a:solidFill>
        </a:ln>
      </dgm:spPr>
      <dgm:t>
        <a:bodyPr/>
        <a:lstStyle/>
        <a:p>
          <a:r>
            <a:rPr lang="en-US" sz="1200" dirty="0" smtClean="0">
              <a:solidFill>
                <a:srgbClr val="000000"/>
              </a:solidFill>
              <a:latin typeface="Cambria"/>
              <a:cs typeface="Cambria"/>
            </a:rPr>
            <a:t>Non-Discretionary FSGR = $29,788,425</a:t>
          </a:r>
          <a:endParaRPr lang="en-US" sz="1200" dirty="0">
            <a:solidFill>
              <a:srgbClr val="000000"/>
            </a:solidFill>
            <a:latin typeface="Cambria"/>
            <a:cs typeface="Cambria"/>
          </a:endParaRPr>
        </a:p>
      </dgm:t>
    </dgm:pt>
    <dgm:pt modelId="{D7667FFB-09F1-2A42-8527-F29F12ABB38D}" type="parTrans" cxnId="{4A0964C3-0AEC-0A4C-97CA-5462A0FE6EE7}">
      <dgm:prSet/>
      <dgm:spPr/>
      <dgm:t>
        <a:bodyPr/>
        <a:lstStyle/>
        <a:p>
          <a:endParaRPr lang="en-US" dirty="0">
            <a:latin typeface="Cambria"/>
            <a:cs typeface="Cambria"/>
          </a:endParaRPr>
        </a:p>
      </dgm:t>
    </dgm:pt>
    <dgm:pt modelId="{74CBD8BD-7BFB-5746-A26C-132A23FAB625}" type="sibTrans" cxnId="{4A0964C3-0AEC-0A4C-97CA-5462A0FE6EE7}">
      <dgm:prSet/>
      <dgm:spPr/>
      <dgm:t>
        <a:bodyPr/>
        <a:lstStyle/>
        <a:p>
          <a:endParaRPr lang="en-US">
            <a:latin typeface="Cambria"/>
            <a:cs typeface="Cambria"/>
          </a:endParaRPr>
        </a:p>
      </dgm:t>
    </dgm:pt>
    <dgm:pt modelId="{75E1DBAA-E90E-B84F-B49E-3255FC6856E4}">
      <dgm:prSet phldrT="[Text]" custT="1"/>
      <dgm:spPr>
        <a:solidFill>
          <a:srgbClr val="0F253E"/>
        </a:solidFill>
        <a:ln>
          <a:solidFill>
            <a:srgbClr val="000000"/>
          </a:solidFill>
        </a:ln>
      </dgm:spPr>
      <dgm:t>
        <a:bodyPr anchor="ctr"/>
        <a:lstStyle/>
        <a:p>
          <a:pPr>
            <a:lnSpc>
              <a:spcPct val="100000"/>
            </a:lnSpc>
          </a:pPr>
          <a:r>
            <a:rPr lang="en-US" sz="1400" dirty="0" smtClean="0">
              <a:latin typeface="Cambria"/>
              <a:cs typeface="Cambria"/>
            </a:rPr>
            <a:t>FY23 Recommended</a:t>
          </a:r>
        </a:p>
        <a:p>
          <a:pPr>
            <a:lnSpc>
              <a:spcPct val="100000"/>
            </a:lnSpc>
          </a:pPr>
          <a:r>
            <a:rPr lang="en-US" sz="1400" dirty="0" smtClean="0">
              <a:latin typeface="Cambria"/>
              <a:cs typeface="Cambria"/>
            </a:rPr>
            <a:t>Non-Discretionary — $46,667,189</a:t>
          </a:r>
          <a:endParaRPr lang="en-US" sz="1400" dirty="0">
            <a:latin typeface="Cambria"/>
            <a:cs typeface="Cambria"/>
          </a:endParaRPr>
        </a:p>
      </dgm:t>
    </dgm:pt>
    <dgm:pt modelId="{5BD84E8E-E434-F14D-BD13-75B51EFCB764}" type="sibTrans" cxnId="{DB5BED69-96FE-0540-B970-A1118A912B56}">
      <dgm:prSet/>
      <dgm:spPr/>
      <dgm:t>
        <a:bodyPr/>
        <a:lstStyle/>
        <a:p>
          <a:endParaRPr lang="en-US">
            <a:latin typeface="Cambria"/>
            <a:cs typeface="Cambria"/>
          </a:endParaRPr>
        </a:p>
      </dgm:t>
    </dgm:pt>
    <dgm:pt modelId="{7A413A66-C815-FE42-A876-827471D1880D}" type="parTrans" cxnId="{DB5BED69-96FE-0540-B970-A1118A912B56}">
      <dgm:prSet/>
      <dgm:spPr/>
      <dgm:t>
        <a:bodyPr/>
        <a:lstStyle/>
        <a:p>
          <a:endParaRPr lang="en-US">
            <a:latin typeface="Cambria"/>
            <a:cs typeface="Cambria"/>
          </a:endParaRPr>
        </a:p>
      </dgm:t>
    </dgm:pt>
    <dgm:pt modelId="{D3826A41-D8A7-F545-A4C9-88A1986056C7}">
      <dgm:prSet/>
      <dgm:spPr>
        <a:solidFill>
          <a:srgbClr val="C5BE97"/>
        </a:solidFill>
        <a:ln>
          <a:solidFill>
            <a:srgbClr val="000000"/>
          </a:solidFill>
        </a:ln>
      </dgm:spPr>
      <dgm:t>
        <a:bodyPr/>
        <a:lstStyle/>
        <a:p>
          <a:r>
            <a:rPr lang="en-US" dirty="0" smtClean="0">
              <a:solidFill>
                <a:srgbClr val="000000"/>
              </a:solidFill>
              <a:latin typeface="Cambria"/>
              <a:cs typeface="Cambria"/>
            </a:rPr>
            <a:t>Non-Discretionary DEDS = $1,046,852</a:t>
          </a:r>
          <a:endParaRPr lang="en-US" dirty="0">
            <a:solidFill>
              <a:srgbClr val="000000"/>
            </a:solidFill>
            <a:latin typeface="Cambria"/>
            <a:cs typeface="Cambria"/>
          </a:endParaRPr>
        </a:p>
      </dgm:t>
    </dgm:pt>
    <dgm:pt modelId="{78E1B85A-B86F-6C4A-B698-5E157131F37D}" type="parTrans" cxnId="{96EA75EA-2B0B-4B49-9C8B-0CC875F3BC76}">
      <dgm:prSet/>
      <dgm:spPr/>
      <dgm:t>
        <a:bodyPr/>
        <a:lstStyle/>
        <a:p>
          <a:endParaRPr lang="en-US" dirty="0"/>
        </a:p>
      </dgm:t>
    </dgm:pt>
    <dgm:pt modelId="{9489E118-0B7E-5145-8749-94C3D7A211C8}" type="sibTrans" cxnId="{96EA75EA-2B0B-4B49-9C8B-0CC875F3BC76}">
      <dgm:prSet/>
      <dgm:spPr/>
      <dgm:t>
        <a:bodyPr/>
        <a:lstStyle/>
        <a:p>
          <a:endParaRPr lang="en-US"/>
        </a:p>
      </dgm:t>
    </dgm:pt>
    <dgm:pt modelId="{42F9CD3C-5768-AF4C-A2ED-F90BAE26DCEF}">
      <dgm:prSet/>
      <dgm:spPr>
        <a:solidFill>
          <a:srgbClr val="C5BE97"/>
        </a:solidFill>
        <a:ln>
          <a:solidFill>
            <a:srgbClr val="000000"/>
          </a:solidFill>
        </a:ln>
      </dgm:spPr>
      <dgm:t>
        <a:bodyPr/>
        <a:lstStyle/>
        <a:p>
          <a:r>
            <a:rPr lang="en-US" dirty="0" smtClean="0">
              <a:solidFill>
                <a:srgbClr val="000000"/>
              </a:solidFill>
              <a:latin typeface="Cambria"/>
              <a:cs typeface="Cambria"/>
            </a:rPr>
            <a:t>Non-Discretionary FED = $15,682,693</a:t>
          </a:r>
          <a:endParaRPr lang="en-US" dirty="0">
            <a:solidFill>
              <a:srgbClr val="000000"/>
            </a:solidFill>
            <a:latin typeface="Cambria"/>
            <a:cs typeface="Cambria"/>
          </a:endParaRPr>
        </a:p>
      </dgm:t>
    </dgm:pt>
    <dgm:pt modelId="{4C2AE1CC-14E9-244E-89D8-D4756D35991A}" type="parTrans" cxnId="{BF642EDA-01DD-BF4D-B077-49DAAEB7CC1B}">
      <dgm:prSet/>
      <dgm:spPr/>
      <dgm:t>
        <a:bodyPr/>
        <a:lstStyle/>
        <a:p>
          <a:endParaRPr lang="en-US" dirty="0"/>
        </a:p>
      </dgm:t>
    </dgm:pt>
    <dgm:pt modelId="{3D19FC1A-DD56-E042-81D0-95B75F7F3343}" type="sibTrans" cxnId="{BF642EDA-01DD-BF4D-B077-49DAAEB7CC1B}">
      <dgm:prSet/>
      <dgm:spPr/>
      <dgm:t>
        <a:bodyPr/>
        <a:lstStyle/>
        <a:p>
          <a:endParaRPr lang="en-US"/>
        </a:p>
      </dgm:t>
    </dgm:pt>
    <dgm:pt modelId="{FADD3564-9552-6D48-ACCB-344B0EB7845C}">
      <dgm:prSet/>
      <dgm:spPr>
        <a:solidFill>
          <a:srgbClr val="C5BE97"/>
        </a:solidFill>
        <a:ln>
          <a:solidFill>
            <a:srgbClr val="000000"/>
          </a:solidFill>
        </a:ln>
      </dgm:spPr>
      <dgm:t>
        <a:bodyPr/>
        <a:lstStyle/>
        <a:p>
          <a:r>
            <a:rPr lang="en-US" dirty="0" smtClean="0">
              <a:solidFill>
                <a:srgbClr val="000000"/>
              </a:solidFill>
              <a:latin typeface="Cambria"/>
              <a:cs typeface="Cambria"/>
            </a:rPr>
            <a:t>Non-Discretionary T.O. = 0</a:t>
          </a:r>
          <a:endParaRPr lang="en-US" dirty="0">
            <a:solidFill>
              <a:srgbClr val="000000"/>
            </a:solidFill>
            <a:latin typeface="Cambria"/>
            <a:cs typeface="Cambria"/>
          </a:endParaRPr>
        </a:p>
      </dgm:t>
    </dgm:pt>
    <dgm:pt modelId="{774050B8-8540-8045-942B-8793ED076817}" type="parTrans" cxnId="{2FA8A714-97FF-0B46-9A49-CEE59935D0C4}">
      <dgm:prSet/>
      <dgm:spPr/>
      <dgm:t>
        <a:bodyPr/>
        <a:lstStyle/>
        <a:p>
          <a:endParaRPr lang="en-US" dirty="0"/>
        </a:p>
      </dgm:t>
    </dgm:pt>
    <dgm:pt modelId="{D1AA582C-FE74-9D42-BFB9-B722C5727A9A}" type="sibTrans" cxnId="{2FA8A714-97FF-0B46-9A49-CEE59935D0C4}">
      <dgm:prSet/>
      <dgm:spPr/>
      <dgm:t>
        <a:bodyPr/>
        <a:lstStyle/>
        <a:p>
          <a:endParaRPr lang="en-US"/>
        </a:p>
      </dgm:t>
    </dgm:pt>
    <dgm:pt modelId="{896A19C3-08B4-B340-A075-D591F0EDB0CE}" type="pres">
      <dgm:prSet presAssocID="{4DDF7A48-542B-6E43-B471-68675C3F9720}" presName="Name0" presStyleCnt="0">
        <dgm:presLayoutVars>
          <dgm:chPref val="1"/>
          <dgm:dir val="rev"/>
          <dgm:animOne val="branch"/>
          <dgm:animLvl val="lvl"/>
          <dgm:resizeHandles val="exact"/>
        </dgm:presLayoutVars>
      </dgm:prSet>
      <dgm:spPr/>
      <dgm:t>
        <a:bodyPr/>
        <a:lstStyle/>
        <a:p>
          <a:endParaRPr lang="en-US"/>
        </a:p>
      </dgm:t>
    </dgm:pt>
    <dgm:pt modelId="{F0057194-E587-9B42-99B8-96333D6BF2D0}" type="pres">
      <dgm:prSet presAssocID="{75E1DBAA-E90E-B84F-B49E-3255FC6856E4}" presName="root1" presStyleCnt="0"/>
      <dgm:spPr/>
    </dgm:pt>
    <dgm:pt modelId="{A9824C5C-BD26-F742-AEF7-5AE97C32B338}" type="pres">
      <dgm:prSet presAssocID="{75E1DBAA-E90E-B84F-B49E-3255FC6856E4}" presName="LevelOneTextNode" presStyleLbl="node0" presStyleIdx="0" presStyleCnt="1" custScaleX="191572" custLinFactNeighborX="35922" custLinFactNeighborY="0">
        <dgm:presLayoutVars>
          <dgm:chPref val="3"/>
        </dgm:presLayoutVars>
      </dgm:prSet>
      <dgm:spPr/>
      <dgm:t>
        <a:bodyPr/>
        <a:lstStyle/>
        <a:p>
          <a:endParaRPr lang="en-US"/>
        </a:p>
      </dgm:t>
    </dgm:pt>
    <dgm:pt modelId="{5FF01D6B-2890-754C-85BC-C845F8F1C5AB}" type="pres">
      <dgm:prSet presAssocID="{75E1DBAA-E90E-B84F-B49E-3255FC6856E4}" presName="level2hierChild" presStyleCnt="0"/>
      <dgm:spPr/>
    </dgm:pt>
    <dgm:pt modelId="{4BB12B07-E0B0-244B-9AFA-4076452CCB4D}" type="pres">
      <dgm:prSet presAssocID="{802247FB-D612-4843-909E-107726A7274E}" presName="conn2-1" presStyleLbl="parChTrans1D2" presStyleIdx="0" presStyleCnt="6"/>
      <dgm:spPr/>
      <dgm:t>
        <a:bodyPr/>
        <a:lstStyle/>
        <a:p>
          <a:endParaRPr lang="en-US"/>
        </a:p>
      </dgm:t>
    </dgm:pt>
    <dgm:pt modelId="{00CCD104-CA0A-7E45-864D-48E202FAA8A1}" type="pres">
      <dgm:prSet presAssocID="{802247FB-D612-4843-909E-107726A7274E}" presName="connTx" presStyleLbl="parChTrans1D2" presStyleIdx="0" presStyleCnt="6"/>
      <dgm:spPr/>
      <dgm:t>
        <a:bodyPr/>
        <a:lstStyle/>
        <a:p>
          <a:endParaRPr lang="en-US"/>
        </a:p>
      </dgm:t>
    </dgm:pt>
    <dgm:pt modelId="{18318E3C-AE27-5748-968F-C49BDB579E87}" type="pres">
      <dgm:prSet presAssocID="{BA326490-7CB5-4241-AEBC-75A616B76038}" presName="root2" presStyleCnt="0"/>
      <dgm:spPr/>
    </dgm:pt>
    <dgm:pt modelId="{6CDD8727-9E98-9A4C-AC89-D6FB3600A855}" type="pres">
      <dgm:prSet presAssocID="{BA326490-7CB5-4241-AEBC-75A616B76038}" presName="LevelTwoTextNode" presStyleLbl="node2" presStyleIdx="0" presStyleCnt="6">
        <dgm:presLayoutVars>
          <dgm:chPref val="3"/>
        </dgm:presLayoutVars>
      </dgm:prSet>
      <dgm:spPr/>
      <dgm:t>
        <a:bodyPr/>
        <a:lstStyle/>
        <a:p>
          <a:endParaRPr lang="en-US"/>
        </a:p>
      </dgm:t>
    </dgm:pt>
    <dgm:pt modelId="{6FE4D031-2608-674D-8628-8DD3E29F9C35}" type="pres">
      <dgm:prSet presAssocID="{BA326490-7CB5-4241-AEBC-75A616B76038}" presName="level3hierChild" presStyleCnt="0"/>
      <dgm:spPr/>
    </dgm:pt>
    <dgm:pt modelId="{9E7CDE60-DBCC-DA4D-8910-535E32E9F7E0}" type="pres">
      <dgm:prSet presAssocID="{828455C0-ECBE-574B-9385-ECEB6789C634}" presName="conn2-1" presStyleLbl="parChTrans1D2" presStyleIdx="1" presStyleCnt="6"/>
      <dgm:spPr/>
      <dgm:t>
        <a:bodyPr/>
        <a:lstStyle/>
        <a:p>
          <a:endParaRPr lang="en-US"/>
        </a:p>
      </dgm:t>
    </dgm:pt>
    <dgm:pt modelId="{23733020-5743-2F44-A870-DAEDC6367CA6}" type="pres">
      <dgm:prSet presAssocID="{828455C0-ECBE-574B-9385-ECEB6789C634}" presName="connTx" presStyleLbl="parChTrans1D2" presStyleIdx="1" presStyleCnt="6"/>
      <dgm:spPr/>
      <dgm:t>
        <a:bodyPr/>
        <a:lstStyle/>
        <a:p>
          <a:endParaRPr lang="en-US"/>
        </a:p>
      </dgm:t>
    </dgm:pt>
    <dgm:pt modelId="{85D6356B-0AA6-0947-B160-6AAC97855D27}" type="pres">
      <dgm:prSet presAssocID="{82028D4E-48DF-7B4B-8A7F-395CE5104B90}" presName="root2" presStyleCnt="0"/>
      <dgm:spPr/>
    </dgm:pt>
    <dgm:pt modelId="{7D1A8EB9-038B-084C-8147-6F8DCEEEFF55}" type="pres">
      <dgm:prSet presAssocID="{82028D4E-48DF-7B4B-8A7F-395CE5104B90}" presName="LevelTwoTextNode" presStyleLbl="node2" presStyleIdx="1" presStyleCnt="6">
        <dgm:presLayoutVars>
          <dgm:chPref val="3"/>
        </dgm:presLayoutVars>
      </dgm:prSet>
      <dgm:spPr/>
      <dgm:t>
        <a:bodyPr/>
        <a:lstStyle/>
        <a:p>
          <a:endParaRPr lang="en-US"/>
        </a:p>
      </dgm:t>
    </dgm:pt>
    <dgm:pt modelId="{F6D01E01-90E9-C44E-8F73-C3050AFAFF8C}" type="pres">
      <dgm:prSet presAssocID="{82028D4E-48DF-7B4B-8A7F-395CE5104B90}" presName="level3hierChild" presStyleCnt="0"/>
      <dgm:spPr/>
    </dgm:pt>
    <dgm:pt modelId="{2A334A37-B761-AA43-B72F-AE121A56547D}" type="pres">
      <dgm:prSet presAssocID="{D7667FFB-09F1-2A42-8527-F29F12ABB38D}" presName="conn2-1" presStyleLbl="parChTrans1D2" presStyleIdx="2" presStyleCnt="6"/>
      <dgm:spPr/>
      <dgm:t>
        <a:bodyPr/>
        <a:lstStyle/>
        <a:p>
          <a:endParaRPr lang="en-US"/>
        </a:p>
      </dgm:t>
    </dgm:pt>
    <dgm:pt modelId="{2A444F53-BED1-7E4A-9AEA-FFDE073A17FE}" type="pres">
      <dgm:prSet presAssocID="{D7667FFB-09F1-2A42-8527-F29F12ABB38D}" presName="connTx" presStyleLbl="parChTrans1D2" presStyleIdx="2" presStyleCnt="6"/>
      <dgm:spPr/>
      <dgm:t>
        <a:bodyPr/>
        <a:lstStyle/>
        <a:p>
          <a:endParaRPr lang="en-US"/>
        </a:p>
      </dgm:t>
    </dgm:pt>
    <dgm:pt modelId="{6BA051D9-D0F8-7B43-8F3C-9933A981B28C}" type="pres">
      <dgm:prSet presAssocID="{68E06BFB-5046-1642-917E-857E17CE9988}" presName="root2" presStyleCnt="0"/>
      <dgm:spPr/>
    </dgm:pt>
    <dgm:pt modelId="{378EE273-73CE-8D44-9FD9-DB623E560732}" type="pres">
      <dgm:prSet presAssocID="{68E06BFB-5046-1642-917E-857E17CE9988}" presName="LevelTwoTextNode" presStyleLbl="node2" presStyleIdx="2" presStyleCnt="6">
        <dgm:presLayoutVars>
          <dgm:chPref val="3"/>
        </dgm:presLayoutVars>
      </dgm:prSet>
      <dgm:spPr/>
      <dgm:t>
        <a:bodyPr/>
        <a:lstStyle/>
        <a:p>
          <a:endParaRPr lang="en-US"/>
        </a:p>
      </dgm:t>
    </dgm:pt>
    <dgm:pt modelId="{5333EF04-F576-AF4B-9863-CF8572D31D03}" type="pres">
      <dgm:prSet presAssocID="{68E06BFB-5046-1642-917E-857E17CE9988}" presName="level3hierChild" presStyleCnt="0"/>
      <dgm:spPr/>
    </dgm:pt>
    <dgm:pt modelId="{91B2C301-CA8A-4746-8904-04497A139DDE}" type="pres">
      <dgm:prSet presAssocID="{78E1B85A-B86F-6C4A-B698-5E157131F37D}" presName="conn2-1" presStyleLbl="parChTrans1D2" presStyleIdx="3" presStyleCnt="6"/>
      <dgm:spPr/>
      <dgm:t>
        <a:bodyPr/>
        <a:lstStyle/>
        <a:p>
          <a:endParaRPr lang="en-US"/>
        </a:p>
      </dgm:t>
    </dgm:pt>
    <dgm:pt modelId="{6B2EA639-494E-BE44-8C43-BA593350216E}" type="pres">
      <dgm:prSet presAssocID="{78E1B85A-B86F-6C4A-B698-5E157131F37D}" presName="connTx" presStyleLbl="parChTrans1D2" presStyleIdx="3" presStyleCnt="6"/>
      <dgm:spPr/>
      <dgm:t>
        <a:bodyPr/>
        <a:lstStyle/>
        <a:p>
          <a:endParaRPr lang="en-US"/>
        </a:p>
      </dgm:t>
    </dgm:pt>
    <dgm:pt modelId="{A1CE440B-7572-324A-A7B4-A75A349A0899}" type="pres">
      <dgm:prSet presAssocID="{D3826A41-D8A7-F545-A4C9-88A1986056C7}" presName="root2" presStyleCnt="0"/>
      <dgm:spPr/>
    </dgm:pt>
    <dgm:pt modelId="{065EB03F-A2E4-B14B-81BA-1554CC82607B}" type="pres">
      <dgm:prSet presAssocID="{D3826A41-D8A7-F545-A4C9-88A1986056C7}" presName="LevelTwoTextNode" presStyleLbl="node2" presStyleIdx="3" presStyleCnt="6">
        <dgm:presLayoutVars>
          <dgm:chPref val="3"/>
        </dgm:presLayoutVars>
      </dgm:prSet>
      <dgm:spPr/>
      <dgm:t>
        <a:bodyPr/>
        <a:lstStyle/>
        <a:p>
          <a:endParaRPr lang="en-US"/>
        </a:p>
      </dgm:t>
    </dgm:pt>
    <dgm:pt modelId="{70E62657-8996-6241-865F-941F468F9FAA}" type="pres">
      <dgm:prSet presAssocID="{D3826A41-D8A7-F545-A4C9-88A1986056C7}" presName="level3hierChild" presStyleCnt="0"/>
      <dgm:spPr/>
    </dgm:pt>
    <dgm:pt modelId="{37CCB80B-1D12-CC4A-9F4F-8ACE91BEF2BA}" type="pres">
      <dgm:prSet presAssocID="{4C2AE1CC-14E9-244E-89D8-D4756D35991A}" presName="conn2-1" presStyleLbl="parChTrans1D2" presStyleIdx="4" presStyleCnt="6"/>
      <dgm:spPr/>
      <dgm:t>
        <a:bodyPr/>
        <a:lstStyle/>
        <a:p>
          <a:endParaRPr lang="en-US"/>
        </a:p>
      </dgm:t>
    </dgm:pt>
    <dgm:pt modelId="{4B3914B1-71B1-2744-A626-8E0BBD0FC6A0}" type="pres">
      <dgm:prSet presAssocID="{4C2AE1CC-14E9-244E-89D8-D4756D35991A}" presName="connTx" presStyleLbl="parChTrans1D2" presStyleIdx="4" presStyleCnt="6"/>
      <dgm:spPr/>
      <dgm:t>
        <a:bodyPr/>
        <a:lstStyle/>
        <a:p>
          <a:endParaRPr lang="en-US"/>
        </a:p>
      </dgm:t>
    </dgm:pt>
    <dgm:pt modelId="{C36E2EF6-6C87-7149-A2AC-B2CD92BC29DF}" type="pres">
      <dgm:prSet presAssocID="{42F9CD3C-5768-AF4C-A2ED-F90BAE26DCEF}" presName="root2" presStyleCnt="0"/>
      <dgm:spPr/>
    </dgm:pt>
    <dgm:pt modelId="{B9117FB7-99CB-7444-A273-825252065A82}" type="pres">
      <dgm:prSet presAssocID="{42F9CD3C-5768-AF4C-A2ED-F90BAE26DCEF}" presName="LevelTwoTextNode" presStyleLbl="node2" presStyleIdx="4" presStyleCnt="6">
        <dgm:presLayoutVars>
          <dgm:chPref val="3"/>
        </dgm:presLayoutVars>
      </dgm:prSet>
      <dgm:spPr/>
      <dgm:t>
        <a:bodyPr/>
        <a:lstStyle/>
        <a:p>
          <a:endParaRPr lang="en-US"/>
        </a:p>
      </dgm:t>
    </dgm:pt>
    <dgm:pt modelId="{9DC0B5EC-A676-5C4A-89CA-54D690581110}" type="pres">
      <dgm:prSet presAssocID="{42F9CD3C-5768-AF4C-A2ED-F90BAE26DCEF}" presName="level3hierChild" presStyleCnt="0"/>
      <dgm:spPr/>
    </dgm:pt>
    <dgm:pt modelId="{26EA4C2D-5C76-CC45-BF6D-15E718273D04}" type="pres">
      <dgm:prSet presAssocID="{774050B8-8540-8045-942B-8793ED076817}" presName="conn2-1" presStyleLbl="parChTrans1D2" presStyleIdx="5" presStyleCnt="6"/>
      <dgm:spPr/>
      <dgm:t>
        <a:bodyPr/>
        <a:lstStyle/>
        <a:p>
          <a:endParaRPr lang="en-US"/>
        </a:p>
      </dgm:t>
    </dgm:pt>
    <dgm:pt modelId="{1B4980DE-DB23-DA46-BBD1-89A036DA0C76}" type="pres">
      <dgm:prSet presAssocID="{774050B8-8540-8045-942B-8793ED076817}" presName="connTx" presStyleLbl="parChTrans1D2" presStyleIdx="5" presStyleCnt="6"/>
      <dgm:spPr/>
      <dgm:t>
        <a:bodyPr/>
        <a:lstStyle/>
        <a:p>
          <a:endParaRPr lang="en-US"/>
        </a:p>
      </dgm:t>
    </dgm:pt>
    <dgm:pt modelId="{188A6B10-3772-0340-89DB-947E4DDE7738}" type="pres">
      <dgm:prSet presAssocID="{FADD3564-9552-6D48-ACCB-344B0EB7845C}" presName="root2" presStyleCnt="0"/>
      <dgm:spPr/>
    </dgm:pt>
    <dgm:pt modelId="{E8021BAD-B20C-EC4D-8146-7CC63F416528}" type="pres">
      <dgm:prSet presAssocID="{FADD3564-9552-6D48-ACCB-344B0EB7845C}" presName="LevelTwoTextNode" presStyleLbl="node2" presStyleIdx="5" presStyleCnt="6">
        <dgm:presLayoutVars>
          <dgm:chPref val="3"/>
        </dgm:presLayoutVars>
      </dgm:prSet>
      <dgm:spPr/>
      <dgm:t>
        <a:bodyPr/>
        <a:lstStyle/>
        <a:p>
          <a:endParaRPr lang="en-US"/>
        </a:p>
      </dgm:t>
    </dgm:pt>
    <dgm:pt modelId="{4398EECD-4F69-C044-87AF-43766716CCD0}" type="pres">
      <dgm:prSet presAssocID="{FADD3564-9552-6D48-ACCB-344B0EB7845C}" presName="level3hierChild" presStyleCnt="0"/>
      <dgm:spPr/>
    </dgm:pt>
  </dgm:ptLst>
  <dgm:cxnLst>
    <dgm:cxn modelId="{D9535A82-862D-7A4A-BEA8-293677B4727E}" type="presOf" srcId="{4DDF7A48-542B-6E43-B471-68675C3F9720}" destId="{896A19C3-08B4-B340-A075-D591F0EDB0CE}" srcOrd="0" destOrd="0" presId="urn:microsoft.com/office/officeart/2008/layout/HorizontalMultiLevelHierarchy"/>
    <dgm:cxn modelId="{E40447AD-5938-AE47-A89F-BFC8F1E58FD3}" type="presOf" srcId="{78E1B85A-B86F-6C4A-B698-5E157131F37D}" destId="{91B2C301-CA8A-4746-8904-04497A139DDE}" srcOrd="0" destOrd="0" presId="urn:microsoft.com/office/officeart/2008/layout/HorizontalMultiLevelHierarchy"/>
    <dgm:cxn modelId="{FA5C3EA8-6C62-3A44-95F0-A8FFA1036D8B}" type="presOf" srcId="{D7667FFB-09F1-2A42-8527-F29F12ABB38D}" destId="{2A334A37-B761-AA43-B72F-AE121A56547D}" srcOrd="0" destOrd="0" presId="urn:microsoft.com/office/officeart/2008/layout/HorizontalMultiLevelHierarchy"/>
    <dgm:cxn modelId="{E0BB92B1-8ABD-6343-8242-7A6B7BD51074}" type="presOf" srcId="{4C2AE1CC-14E9-244E-89D8-D4756D35991A}" destId="{37CCB80B-1D12-CC4A-9F4F-8ACE91BEF2BA}" srcOrd="0" destOrd="0" presId="urn:microsoft.com/office/officeart/2008/layout/HorizontalMultiLevelHierarchy"/>
    <dgm:cxn modelId="{0A3C4EF7-F05A-3D4E-9803-0EC54E355B2E}" srcId="{75E1DBAA-E90E-B84F-B49E-3255FC6856E4}" destId="{BA326490-7CB5-4241-AEBC-75A616B76038}" srcOrd="0" destOrd="0" parTransId="{802247FB-D612-4843-909E-107726A7274E}" sibTransId="{6C4389B5-057E-EA45-A71A-19C9DC4C5B50}"/>
    <dgm:cxn modelId="{B08C6E18-8CDA-F84F-A591-4F52DD993C60}" type="presOf" srcId="{828455C0-ECBE-574B-9385-ECEB6789C634}" destId="{23733020-5743-2F44-A870-DAEDC6367CA6}" srcOrd="1" destOrd="0" presId="urn:microsoft.com/office/officeart/2008/layout/HorizontalMultiLevelHierarchy"/>
    <dgm:cxn modelId="{7D757D8C-E544-F94B-9D57-5E7338DAAFC5}" type="presOf" srcId="{D7667FFB-09F1-2A42-8527-F29F12ABB38D}" destId="{2A444F53-BED1-7E4A-9AEA-FFDE073A17FE}" srcOrd="1" destOrd="0" presId="urn:microsoft.com/office/officeart/2008/layout/HorizontalMultiLevelHierarchy"/>
    <dgm:cxn modelId="{DB5BED69-96FE-0540-B970-A1118A912B56}" srcId="{4DDF7A48-542B-6E43-B471-68675C3F9720}" destId="{75E1DBAA-E90E-B84F-B49E-3255FC6856E4}" srcOrd="0" destOrd="0" parTransId="{7A413A66-C815-FE42-A876-827471D1880D}" sibTransId="{5BD84E8E-E434-F14D-BD13-75B51EFCB764}"/>
    <dgm:cxn modelId="{6C761474-7A5C-2F4E-92EE-D58F329EDD08}" type="presOf" srcId="{D3826A41-D8A7-F545-A4C9-88A1986056C7}" destId="{065EB03F-A2E4-B14B-81BA-1554CC82607B}" srcOrd="0" destOrd="0" presId="urn:microsoft.com/office/officeart/2008/layout/HorizontalMultiLevelHierarchy"/>
    <dgm:cxn modelId="{D53E1ECF-C1AA-6E44-AF6E-00337ACAEF8D}" type="presOf" srcId="{BA326490-7CB5-4241-AEBC-75A616B76038}" destId="{6CDD8727-9E98-9A4C-AC89-D6FB3600A855}" srcOrd="0" destOrd="0" presId="urn:microsoft.com/office/officeart/2008/layout/HorizontalMultiLevelHierarchy"/>
    <dgm:cxn modelId="{BEB130DC-6663-D242-9E79-4F0670BA97D9}" type="presOf" srcId="{774050B8-8540-8045-942B-8793ED076817}" destId="{1B4980DE-DB23-DA46-BBD1-89A036DA0C76}" srcOrd="1" destOrd="0" presId="urn:microsoft.com/office/officeart/2008/layout/HorizontalMultiLevelHierarchy"/>
    <dgm:cxn modelId="{4BFFBCB9-0E9A-1643-A58E-BC6D582668A4}" type="presOf" srcId="{4C2AE1CC-14E9-244E-89D8-D4756D35991A}" destId="{4B3914B1-71B1-2744-A626-8E0BBD0FC6A0}" srcOrd="1" destOrd="0" presId="urn:microsoft.com/office/officeart/2008/layout/HorizontalMultiLevelHierarchy"/>
    <dgm:cxn modelId="{4A0964C3-0AEC-0A4C-97CA-5462A0FE6EE7}" srcId="{75E1DBAA-E90E-B84F-B49E-3255FC6856E4}" destId="{68E06BFB-5046-1642-917E-857E17CE9988}" srcOrd="2" destOrd="0" parTransId="{D7667FFB-09F1-2A42-8527-F29F12ABB38D}" sibTransId="{74CBD8BD-7BFB-5746-A26C-132A23FAB625}"/>
    <dgm:cxn modelId="{B2E8DCA1-1431-3145-BFF5-3F52FFDA16D3}" type="presOf" srcId="{FADD3564-9552-6D48-ACCB-344B0EB7845C}" destId="{E8021BAD-B20C-EC4D-8146-7CC63F416528}" srcOrd="0" destOrd="0" presId="urn:microsoft.com/office/officeart/2008/layout/HorizontalMultiLevelHierarchy"/>
    <dgm:cxn modelId="{422B85DC-D1DA-4743-B644-C3849B7075A4}" srcId="{75E1DBAA-E90E-B84F-B49E-3255FC6856E4}" destId="{82028D4E-48DF-7B4B-8A7F-395CE5104B90}" srcOrd="1" destOrd="0" parTransId="{828455C0-ECBE-574B-9385-ECEB6789C634}" sibTransId="{85E7C3AA-197C-A248-9282-6145E4C0C39B}"/>
    <dgm:cxn modelId="{D1347ED7-F79D-3C49-8A5A-BD07AE1F0A5F}" type="presOf" srcId="{802247FB-D612-4843-909E-107726A7274E}" destId="{00CCD104-CA0A-7E45-864D-48E202FAA8A1}" srcOrd="1" destOrd="0" presId="urn:microsoft.com/office/officeart/2008/layout/HorizontalMultiLevelHierarchy"/>
    <dgm:cxn modelId="{B10BC032-DB3D-8B43-904F-6DB3662C0748}" type="presOf" srcId="{68E06BFB-5046-1642-917E-857E17CE9988}" destId="{378EE273-73CE-8D44-9FD9-DB623E560732}" srcOrd="0" destOrd="0" presId="urn:microsoft.com/office/officeart/2008/layout/HorizontalMultiLevelHierarchy"/>
    <dgm:cxn modelId="{FAEDB619-788F-7247-8074-644921544214}" type="presOf" srcId="{828455C0-ECBE-574B-9385-ECEB6789C634}" destId="{9E7CDE60-DBCC-DA4D-8910-535E32E9F7E0}" srcOrd="0" destOrd="0" presId="urn:microsoft.com/office/officeart/2008/layout/HorizontalMultiLevelHierarchy"/>
    <dgm:cxn modelId="{2FA8A714-97FF-0B46-9A49-CEE59935D0C4}" srcId="{75E1DBAA-E90E-B84F-B49E-3255FC6856E4}" destId="{FADD3564-9552-6D48-ACCB-344B0EB7845C}" srcOrd="5" destOrd="0" parTransId="{774050B8-8540-8045-942B-8793ED076817}" sibTransId="{D1AA582C-FE74-9D42-BFB9-B722C5727A9A}"/>
    <dgm:cxn modelId="{96EA75EA-2B0B-4B49-9C8B-0CC875F3BC76}" srcId="{75E1DBAA-E90E-B84F-B49E-3255FC6856E4}" destId="{D3826A41-D8A7-F545-A4C9-88A1986056C7}" srcOrd="3" destOrd="0" parTransId="{78E1B85A-B86F-6C4A-B698-5E157131F37D}" sibTransId="{9489E118-0B7E-5145-8749-94C3D7A211C8}"/>
    <dgm:cxn modelId="{C640E923-BE49-7344-ACBB-F190A7891CAD}" type="presOf" srcId="{82028D4E-48DF-7B4B-8A7F-395CE5104B90}" destId="{7D1A8EB9-038B-084C-8147-6F8DCEEEFF55}" srcOrd="0" destOrd="0" presId="urn:microsoft.com/office/officeart/2008/layout/HorizontalMultiLevelHierarchy"/>
    <dgm:cxn modelId="{4CC9977B-EA8E-1442-9EBF-DE1E4AC06760}" type="presOf" srcId="{78E1B85A-B86F-6C4A-B698-5E157131F37D}" destId="{6B2EA639-494E-BE44-8C43-BA593350216E}" srcOrd="1" destOrd="0" presId="urn:microsoft.com/office/officeart/2008/layout/HorizontalMultiLevelHierarchy"/>
    <dgm:cxn modelId="{417D82EA-0E01-134A-90C5-9641B0CEC0E6}" type="presOf" srcId="{75E1DBAA-E90E-B84F-B49E-3255FC6856E4}" destId="{A9824C5C-BD26-F742-AEF7-5AE97C32B338}" srcOrd="0" destOrd="0" presId="urn:microsoft.com/office/officeart/2008/layout/HorizontalMultiLevelHierarchy"/>
    <dgm:cxn modelId="{74F492BC-D3D1-DC45-857E-C60786C6734E}" type="presOf" srcId="{774050B8-8540-8045-942B-8793ED076817}" destId="{26EA4C2D-5C76-CC45-BF6D-15E718273D04}" srcOrd="0" destOrd="0" presId="urn:microsoft.com/office/officeart/2008/layout/HorizontalMultiLevelHierarchy"/>
    <dgm:cxn modelId="{BF642EDA-01DD-BF4D-B077-49DAAEB7CC1B}" srcId="{75E1DBAA-E90E-B84F-B49E-3255FC6856E4}" destId="{42F9CD3C-5768-AF4C-A2ED-F90BAE26DCEF}" srcOrd="4" destOrd="0" parTransId="{4C2AE1CC-14E9-244E-89D8-D4756D35991A}" sibTransId="{3D19FC1A-DD56-E042-81D0-95B75F7F3343}"/>
    <dgm:cxn modelId="{7AC3751B-8993-754E-AC64-D1293C47E10A}" type="presOf" srcId="{42F9CD3C-5768-AF4C-A2ED-F90BAE26DCEF}" destId="{B9117FB7-99CB-7444-A273-825252065A82}" srcOrd="0" destOrd="0" presId="urn:microsoft.com/office/officeart/2008/layout/HorizontalMultiLevelHierarchy"/>
    <dgm:cxn modelId="{89D40FE4-6E97-9547-8749-B2BA65C4F690}" type="presOf" srcId="{802247FB-D612-4843-909E-107726A7274E}" destId="{4BB12B07-E0B0-244B-9AFA-4076452CCB4D}" srcOrd="0" destOrd="0" presId="urn:microsoft.com/office/officeart/2008/layout/HorizontalMultiLevelHierarchy"/>
    <dgm:cxn modelId="{892727CF-737E-A445-A042-644E8C0418AD}" type="presParOf" srcId="{896A19C3-08B4-B340-A075-D591F0EDB0CE}" destId="{F0057194-E587-9B42-99B8-96333D6BF2D0}" srcOrd="0" destOrd="0" presId="urn:microsoft.com/office/officeart/2008/layout/HorizontalMultiLevelHierarchy"/>
    <dgm:cxn modelId="{EBD4C360-E911-2645-B690-E3E5956E6104}" type="presParOf" srcId="{F0057194-E587-9B42-99B8-96333D6BF2D0}" destId="{A9824C5C-BD26-F742-AEF7-5AE97C32B338}" srcOrd="0" destOrd="0" presId="urn:microsoft.com/office/officeart/2008/layout/HorizontalMultiLevelHierarchy"/>
    <dgm:cxn modelId="{A72991FD-0F38-CE43-8BD4-5AB3EA04ED65}" type="presParOf" srcId="{F0057194-E587-9B42-99B8-96333D6BF2D0}" destId="{5FF01D6B-2890-754C-85BC-C845F8F1C5AB}" srcOrd="1" destOrd="0" presId="urn:microsoft.com/office/officeart/2008/layout/HorizontalMultiLevelHierarchy"/>
    <dgm:cxn modelId="{4826B1E4-B74F-F249-B63C-57B0ED087D3A}" type="presParOf" srcId="{5FF01D6B-2890-754C-85BC-C845F8F1C5AB}" destId="{4BB12B07-E0B0-244B-9AFA-4076452CCB4D}" srcOrd="0" destOrd="0" presId="urn:microsoft.com/office/officeart/2008/layout/HorizontalMultiLevelHierarchy"/>
    <dgm:cxn modelId="{39349074-96C7-284E-95CB-E996E94FD62C}" type="presParOf" srcId="{4BB12B07-E0B0-244B-9AFA-4076452CCB4D}" destId="{00CCD104-CA0A-7E45-864D-48E202FAA8A1}" srcOrd="0" destOrd="0" presId="urn:microsoft.com/office/officeart/2008/layout/HorizontalMultiLevelHierarchy"/>
    <dgm:cxn modelId="{2FE2940D-2377-E942-A992-CF9A2E38F549}" type="presParOf" srcId="{5FF01D6B-2890-754C-85BC-C845F8F1C5AB}" destId="{18318E3C-AE27-5748-968F-C49BDB579E87}" srcOrd="1" destOrd="0" presId="urn:microsoft.com/office/officeart/2008/layout/HorizontalMultiLevelHierarchy"/>
    <dgm:cxn modelId="{2280D29E-5167-CC46-8575-8FDBC50619AB}" type="presParOf" srcId="{18318E3C-AE27-5748-968F-C49BDB579E87}" destId="{6CDD8727-9E98-9A4C-AC89-D6FB3600A855}" srcOrd="0" destOrd="0" presId="urn:microsoft.com/office/officeart/2008/layout/HorizontalMultiLevelHierarchy"/>
    <dgm:cxn modelId="{5448A41A-C480-D24A-A01D-429ED61BEF4D}" type="presParOf" srcId="{18318E3C-AE27-5748-968F-C49BDB579E87}" destId="{6FE4D031-2608-674D-8628-8DD3E29F9C35}" srcOrd="1" destOrd="0" presId="urn:microsoft.com/office/officeart/2008/layout/HorizontalMultiLevelHierarchy"/>
    <dgm:cxn modelId="{3EACFD62-233A-3D4F-B838-7BDA76C0B24D}" type="presParOf" srcId="{5FF01D6B-2890-754C-85BC-C845F8F1C5AB}" destId="{9E7CDE60-DBCC-DA4D-8910-535E32E9F7E0}" srcOrd="2" destOrd="0" presId="urn:microsoft.com/office/officeart/2008/layout/HorizontalMultiLevelHierarchy"/>
    <dgm:cxn modelId="{649771D1-69AE-FE48-B338-A31FB8B07C98}" type="presParOf" srcId="{9E7CDE60-DBCC-DA4D-8910-535E32E9F7E0}" destId="{23733020-5743-2F44-A870-DAEDC6367CA6}" srcOrd="0" destOrd="0" presId="urn:microsoft.com/office/officeart/2008/layout/HorizontalMultiLevelHierarchy"/>
    <dgm:cxn modelId="{C6401AEA-CA61-9D42-92F8-0906F2110F59}" type="presParOf" srcId="{5FF01D6B-2890-754C-85BC-C845F8F1C5AB}" destId="{85D6356B-0AA6-0947-B160-6AAC97855D27}" srcOrd="3" destOrd="0" presId="urn:microsoft.com/office/officeart/2008/layout/HorizontalMultiLevelHierarchy"/>
    <dgm:cxn modelId="{D8E2B0EA-18D9-4D4E-BA79-BDFD6974DCD1}" type="presParOf" srcId="{85D6356B-0AA6-0947-B160-6AAC97855D27}" destId="{7D1A8EB9-038B-084C-8147-6F8DCEEEFF55}" srcOrd="0" destOrd="0" presId="urn:microsoft.com/office/officeart/2008/layout/HorizontalMultiLevelHierarchy"/>
    <dgm:cxn modelId="{E55B930F-3707-7A44-BB43-D7A3BAB219AF}" type="presParOf" srcId="{85D6356B-0AA6-0947-B160-6AAC97855D27}" destId="{F6D01E01-90E9-C44E-8F73-C3050AFAFF8C}" srcOrd="1" destOrd="0" presId="urn:microsoft.com/office/officeart/2008/layout/HorizontalMultiLevelHierarchy"/>
    <dgm:cxn modelId="{077C3F5C-44D6-C545-94A1-97457CF7362D}" type="presParOf" srcId="{5FF01D6B-2890-754C-85BC-C845F8F1C5AB}" destId="{2A334A37-B761-AA43-B72F-AE121A56547D}" srcOrd="4" destOrd="0" presId="urn:microsoft.com/office/officeart/2008/layout/HorizontalMultiLevelHierarchy"/>
    <dgm:cxn modelId="{3DB84BB8-11C9-E247-98B6-6B485CF439A9}" type="presParOf" srcId="{2A334A37-B761-AA43-B72F-AE121A56547D}" destId="{2A444F53-BED1-7E4A-9AEA-FFDE073A17FE}" srcOrd="0" destOrd="0" presId="urn:microsoft.com/office/officeart/2008/layout/HorizontalMultiLevelHierarchy"/>
    <dgm:cxn modelId="{515E65D2-4B99-5B45-B9EA-BAD48FEFDABD}" type="presParOf" srcId="{5FF01D6B-2890-754C-85BC-C845F8F1C5AB}" destId="{6BA051D9-D0F8-7B43-8F3C-9933A981B28C}" srcOrd="5" destOrd="0" presId="urn:microsoft.com/office/officeart/2008/layout/HorizontalMultiLevelHierarchy"/>
    <dgm:cxn modelId="{F71093BA-2320-7B45-867F-A83A5FC98691}" type="presParOf" srcId="{6BA051D9-D0F8-7B43-8F3C-9933A981B28C}" destId="{378EE273-73CE-8D44-9FD9-DB623E560732}" srcOrd="0" destOrd="0" presId="urn:microsoft.com/office/officeart/2008/layout/HorizontalMultiLevelHierarchy"/>
    <dgm:cxn modelId="{96573028-6209-034C-9C59-C2F3C9C38D47}" type="presParOf" srcId="{6BA051D9-D0F8-7B43-8F3C-9933A981B28C}" destId="{5333EF04-F576-AF4B-9863-CF8572D31D03}" srcOrd="1" destOrd="0" presId="urn:microsoft.com/office/officeart/2008/layout/HorizontalMultiLevelHierarchy"/>
    <dgm:cxn modelId="{12A74DD3-8C8A-E84E-9811-18BBCE5A7CD4}" type="presParOf" srcId="{5FF01D6B-2890-754C-85BC-C845F8F1C5AB}" destId="{91B2C301-CA8A-4746-8904-04497A139DDE}" srcOrd="6" destOrd="0" presId="urn:microsoft.com/office/officeart/2008/layout/HorizontalMultiLevelHierarchy"/>
    <dgm:cxn modelId="{698F424C-8195-3342-8CA0-A3AE450CFDC5}" type="presParOf" srcId="{91B2C301-CA8A-4746-8904-04497A139DDE}" destId="{6B2EA639-494E-BE44-8C43-BA593350216E}" srcOrd="0" destOrd="0" presId="urn:microsoft.com/office/officeart/2008/layout/HorizontalMultiLevelHierarchy"/>
    <dgm:cxn modelId="{392F460A-EBBD-9442-9D50-36C1761906E0}" type="presParOf" srcId="{5FF01D6B-2890-754C-85BC-C845F8F1C5AB}" destId="{A1CE440B-7572-324A-A7B4-A75A349A0899}" srcOrd="7" destOrd="0" presId="urn:microsoft.com/office/officeart/2008/layout/HorizontalMultiLevelHierarchy"/>
    <dgm:cxn modelId="{18A00F86-D9F7-AB4E-AD29-010F015E4441}" type="presParOf" srcId="{A1CE440B-7572-324A-A7B4-A75A349A0899}" destId="{065EB03F-A2E4-B14B-81BA-1554CC82607B}" srcOrd="0" destOrd="0" presId="urn:microsoft.com/office/officeart/2008/layout/HorizontalMultiLevelHierarchy"/>
    <dgm:cxn modelId="{17A93AAE-EF76-D747-818A-15A84488DB41}" type="presParOf" srcId="{A1CE440B-7572-324A-A7B4-A75A349A0899}" destId="{70E62657-8996-6241-865F-941F468F9FAA}" srcOrd="1" destOrd="0" presId="urn:microsoft.com/office/officeart/2008/layout/HorizontalMultiLevelHierarchy"/>
    <dgm:cxn modelId="{DB4EE2C8-04BA-524F-8192-FA99DC8A9C13}" type="presParOf" srcId="{5FF01D6B-2890-754C-85BC-C845F8F1C5AB}" destId="{37CCB80B-1D12-CC4A-9F4F-8ACE91BEF2BA}" srcOrd="8" destOrd="0" presId="urn:microsoft.com/office/officeart/2008/layout/HorizontalMultiLevelHierarchy"/>
    <dgm:cxn modelId="{8E0E3397-F55E-0C45-8D89-91F30EF4D20B}" type="presParOf" srcId="{37CCB80B-1D12-CC4A-9F4F-8ACE91BEF2BA}" destId="{4B3914B1-71B1-2744-A626-8E0BBD0FC6A0}" srcOrd="0" destOrd="0" presId="urn:microsoft.com/office/officeart/2008/layout/HorizontalMultiLevelHierarchy"/>
    <dgm:cxn modelId="{26EFCDA4-1515-B24E-B6E9-264B541E54A7}" type="presParOf" srcId="{5FF01D6B-2890-754C-85BC-C845F8F1C5AB}" destId="{C36E2EF6-6C87-7149-A2AC-B2CD92BC29DF}" srcOrd="9" destOrd="0" presId="urn:microsoft.com/office/officeart/2008/layout/HorizontalMultiLevelHierarchy"/>
    <dgm:cxn modelId="{CB71407F-63A9-3442-A5E7-843B63009073}" type="presParOf" srcId="{C36E2EF6-6C87-7149-A2AC-B2CD92BC29DF}" destId="{B9117FB7-99CB-7444-A273-825252065A82}" srcOrd="0" destOrd="0" presId="urn:microsoft.com/office/officeart/2008/layout/HorizontalMultiLevelHierarchy"/>
    <dgm:cxn modelId="{E96559D8-8C86-5249-8645-8713B9203762}" type="presParOf" srcId="{C36E2EF6-6C87-7149-A2AC-B2CD92BC29DF}" destId="{9DC0B5EC-A676-5C4A-89CA-54D690581110}" srcOrd="1" destOrd="0" presId="urn:microsoft.com/office/officeart/2008/layout/HorizontalMultiLevelHierarchy"/>
    <dgm:cxn modelId="{B647B2BD-2E11-3545-81D7-3EAF20CC089B}" type="presParOf" srcId="{5FF01D6B-2890-754C-85BC-C845F8F1C5AB}" destId="{26EA4C2D-5C76-CC45-BF6D-15E718273D04}" srcOrd="10" destOrd="0" presId="urn:microsoft.com/office/officeart/2008/layout/HorizontalMultiLevelHierarchy"/>
    <dgm:cxn modelId="{BB316B1E-5674-504F-885D-60A843577456}" type="presParOf" srcId="{26EA4C2D-5C76-CC45-BF6D-15E718273D04}" destId="{1B4980DE-DB23-DA46-BBD1-89A036DA0C76}" srcOrd="0" destOrd="0" presId="urn:microsoft.com/office/officeart/2008/layout/HorizontalMultiLevelHierarchy"/>
    <dgm:cxn modelId="{49FB6445-9450-244D-AB1E-50465DA85F51}" type="presParOf" srcId="{5FF01D6B-2890-754C-85BC-C845F8F1C5AB}" destId="{188A6B10-3772-0340-89DB-947E4DDE7738}" srcOrd="11" destOrd="0" presId="urn:microsoft.com/office/officeart/2008/layout/HorizontalMultiLevelHierarchy"/>
    <dgm:cxn modelId="{8B8E34D8-7C5E-DB4B-A30C-4A213E3E3728}" type="presParOf" srcId="{188A6B10-3772-0340-89DB-947E4DDE7738}" destId="{E8021BAD-B20C-EC4D-8146-7CC63F416528}" srcOrd="0" destOrd="0" presId="urn:microsoft.com/office/officeart/2008/layout/HorizontalMultiLevelHierarchy"/>
    <dgm:cxn modelId="{83D1CAC2-4F69-B448-9258-DBA5152E7FD7}" type="presParOf" srcId="{188A6B10-3772-0340-89DB-947E4DDE7738}" destId="{4398EECD-4F69-C044-87AF-43766716CCD0}"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87DFA-3610-C74D-96AE-2CECFA6E627F}">
      <dsp:nvSpPr>
        <dsp:cNvPr id="0" name=""/>
        <dsp:cNvSpPr/>
      </dsp:nvSpPr>
      <dsp:spPr>
        <a:xfrm>
          <a:off x="3573955" y="1905958"/>
          <a:ext cx="2962080" cy="611733"/>
        </a:xfrm>
        <a:custGeom>
          <a:avLst/>
          <a:gdLst/>
          <a:ahLst/>
          <a:cxnLst/>
          <a:rect l="0" t="0" r="0" b="0"/>
          <a:pathLst>
            <a:path>
              <a:moveTo>
                <a:pt x="0" y="0"/>
              </a:moveTo>
              <a:lnTo>
                <a:pt x="0" y="483239"/>
              </a:lnTo>
              <a:lnTo>
                <a:pt x="2962080" y="483239"/>
              </a:lnTo>
              <a:lnTo>
                <a:pt x="2962080" y="6117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0E0D59-064F-804B-B124-00BEF2878829}">
      <dsp:nvSpPr>
        <dsp:cNvPr id="0" name=""/>
        <dsp:cNvSpPr/>
      </dsp:nvSpPr>
      <dsp:spPr>
        <a:xfrm>
          <a:off x="3573955" y="1905958"/>
          <a:ext cx="1484663" cy="611733"/>
        </a:xfrm>
        <a:custGeom>
          <a:avLst/>
          <a:gdLst/>
          <a:ahLst/>
          <a:cxnLst/>
          <a:rect l="0" t="0" r="0" b="0"/>
          <a:pathLst>
            <a:path>
              <a:moveTo>
                <a:pt x="0" y="0"/>
              </a:moveTo>
              <a:lnTo>
                <a:pt x="0" y="483239"/>
              </a:lnTo>
              <a:lnTo>
                <a:pt x="1484663" y="483239"/>
              </a:lnTo>
              <a:lnTo>
                <a:pt x="1484663" y="6117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A04431-FCDE-774C-8414-07516E47CE79}">
      <dsp:nvSpPr>
        <dsp:cNvPr id="0" name=""/>
        <dsp:cNvSpPr/>
      </dsp:nvSpPr>
      <dsp:spPr>
        <a:xfrm>
          <a:off x="3528235" y="1905958"/>
          <a:ext cx="91440" cy="611733"/>
        </a:xfrm>
        <a:custGeom>
          <a:avLst/>
          <a:gdLst/>
          <a:ahLst/>
          <a:cxnLst/>
          <a:rect l="0" t="0" r="0" b="0"/>
          <a:pathLst>
            <a:path>
              <a:moveTo>
                <a:pt x="45720" y="0"/>
              </a:moveTo>
              <a:lnTo>
                <a:pt x="45720" y="483239"/>
              </a:lnTo>
              <a:lnTo>
                <a:pt x="49648" y="483239"/>
              </a:lnTo>
              <a:lnTo>
                <a:pt x="49648" y="6117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2B409F-1FB3-7B4C-A3A8-C3E234CA8EF7}">
      <dsp:nvSpPr>
        <dsp:cNvPr id="0" name=""/>
        <dsp:cNvSpPr/>
      </dsp:nvSpPr>
      <dsp:spPr>
        <a:xfrm>
          <a:off x="2097148" y="1905958"/>
          <a:ext cx="1476806" cy="611733"/>
        </a:xfrm>
        <a:custGeom>
          <a:avLst/>
          <a:gdLst/>
          <a:ahLst/>
          <a:cxnLst/>
          <a:rect l="0" t="0" r="0" b="0"/>
          <a:pathLst>
            <a:path>
              <a:moveTo>
                <a:pt x="1476806" y="0"/>
              </a:moveTo>
              <a:lnTo>
                <a:pt x="1476806" y="483239"/>
              </a:lnTo>
              <a:lnTo>
                <a:pt x="0" y="483239"/>
              </a:lnTo>
              <a:lnTo>
                <a:pt x="0" y="6117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5F2C8E-F0A0-7F4D-9AE9-E986A720A96A}">
      <dsp:nvSpPr>
        <dsp:cNvPr id="0" name=""/>
        <dsp:cNvSpPr/>
      </dsp:nvSpPr>
      <dsp:spPr>
        <a:xfrm>
          <a:off x="616413" y="1905958"/>
          <a:ext cx="2957541" cy="611733"/>
        </a:xfrm>
        <a:custGeom>
          <a:avLst/>
          <a:gdLst/>
          <a:ahLst/>
          <a:cxnLst/>
          <a:rect l="0" t="0" r="0" b="0"/>
          <a:pathLst>
            <a:path>
              <a:moveTo>
                <a:pt x="2957541" y="0"/>
              </a:moveTo>
              <a:lnTo>
                <a:pt x="2957541" y="483239"/>
              </a:lnTo>
              <a:lnTo>
                <a:pt x="0" y="483239"/>
              </a:lnTo>
              <a:lnTo>
                <a:pt x="0" y="6117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7952F9-9290-1348-A0ED-957EC41BE329}">
      <dsp:nvSpPr>
        <dsp:cNvPr id="0" name=""/>
        <dsp:cNvSpPr/>
      </dsp:nvSpPr>
      <dsp:spPr>
        <a:xfrm>
          <a:off x="2710123" y="809829"/>
          <a:ext cx="1727662" cy="1096129"/>
        </a:xfrm>
        <a:prstGeom prst="rect">
          <a:avLst/>
        </a:prstGeom>
        <a:solidFill>
          <a:srgbClr val="4B711C"/>
        </a:solidFill>
        <a:ln w="19050" cmpd="sng">
          <a:solidFill>
            <a:srgbClr val="4E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solidFill>
                <a:srgbClr val="FFFFFF"/>
              </a:solidFill>
              <a:latin typeface="Cambria"/>
              <a:cs typeface="Cambria"/>
            </a:rPr>
            <a:t>13-856 </a:t>
          </a:r>
        </a:p>
        <a:p>
          <a:pPr lvl="0" algn="ctr" defTabSz="488950">
            <a:lnSpc>
              <a:spcPct val="90000"/>
            </a:lnSpc>
            <a:spcBef>
              <a:spcPct val="0"/>
            </a:spcBef>
            <a:spcAft>
              <a:spcPct val="35000"/>
            </a:spcAft>
          </a:pPr>
          <a:r>
            <a:rPr lang="en-US" sz="1100" b="1" kern="1200" dirty="0">
              <a:solidFill>
                <a:srgbClr val="FFFFFF"/>
              </a:solidFill>
              <a:latin typeface="Cambria"/>
              <a:cs typeface="Cambria"/>
            </a:rPr>
            <a:t>Office of </a:t>
          </a:r>
        </a:p>
        <a:p>
          <a:pPr lvl="0" algn="ctr" defTabSz="488950">
            <a:lnSpc>
              <a:spcPct val="90000"/>
            </a:lnSpc>
            <a:spcBef>
              <a:spcPct val="0"/>
            </a:spcBef>
            <a:spcAft>
              <a:spcPct val="35000"/>
            </a:spcAft>
          </a:pPr>
          <a:r>
            <a:rPr lang="en-US" sz="1100" b="1" kern="1200" dirty="0">
              <a:solidFill>
                <a:srgbClr val="FFFFFF"/>
              </a:solidFill>
              <a:latin typeface="Cambria"/>
              <a:cs typeface="Cambria"/>
            </a:rPr>
            <a:t>Environmental Quality</a:t>
          </a:r>
        </a:p>
      </dsp:txBody>
      <dsp:txXfrm>
        <a:off x="2710123" y="809829"/>
        <a:ext cx="1727662" cy="1096129"/>
      </dsp:txXfrm>
    </dsp:sp>
    <dsp:sp modelId="{A0DBE14C-D970-CD45-9A47-AA75E02EB5D2}">
      <dsp:nvSpPr>
        <dsp:cNvPr id="0" name=""/>
        <dsp:cNvSpPr/>
      </dsp:nvSpPr>
      <dsp:spPr>
        <a:xfrm>
          <a:off x="4539" y="2517691"/>
          <a:ext cx="1223748" cy="611874"/>
        </a:xfrm>
        <a:prstGeom prst="rect">
          <a:avLst/>
        </a:prstGeom>
        <a:solidFill>
          <a:srgbClr val="8CB4CF"/>
        </a:solidFill>
        <a:ln w="31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Cambria"/>
              <a:cs typeface="Cambria"/>
            </a:rPr>
            <a:t>Secretary</a:t>
          </a:r>
        </a:p>
      </dsp:txBody>
      <dsp:txXfrm>
        <a:off x="4539" y="2517691"/>
        <a:ext cx="1223748" cy="611874"/>
      </dsp:txXfrm>
    </dsp:sp>
    <dsp:sp modelId="{4699F356-9933-B148-9924-8B1ECD23D973}">
      <dsp:nvSpPr>
        <dsp:cNvPr id="0" name=""/>
        <dsp:cNvSpPr/>
      </dsp:nvSpPr>
      <dsp:spPr>
        <a:xfrm>
          <a:off x="1485274" y="2517691"/>
          <a:ext cx="1223748" cy="611874"/>
        </a:xfrm>
        <a:prstGeom prst="rect">
          <a:avLst/>
        </a:prstGeom>
        <a:solidFill>
          <a:srgbClr val="8CB4CF"/>
        </a:solidFill>
        <a:ln w="31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Cambria"/>
              <a:cs typeface="Cambria"/>
            </a:rPr>
            <a:t>Environmental Compliance</a:t>
          </a:r>
        </a:p>
      </dsp:txBody>
      <dsp:txXfrm>
        <a:off x="1485274" y="2517691"/>
        <a:ext cx="1223748" cy="611874"/>
      </dsp:txXfrm>
    </dsp:sp>
    <dsp:sp modelId="{8BF6D18B-7215-F84B-A239-DC687F9B6463}">
      <dsp:nvSpPr>
        <dsp:cNvPr id="0" name=""/>
        <dsp:cNvSpPr/>
      </dsp:nvSpPr>
      <dsp:spPr>
        <a:xfrm>
          <a:off x="2966009" y="2517691"/>
          <a:ext cx="1223748" cy="611874"/>
        </a:xfrm>
        <a:prstGeom prst="rect">
          <a:avLst/>
        </a:prstGeom>
        <a:solidFill>
          <a:srgbClr val="8CB4CF"/>
        </a:solidFill>
        <a:ln w="31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Cambria"/>
              <a:cs typeface="Cambria"/>
            </a:rPr>
            <a:t>Environmental Services</a:t>
          </a:r>
        </a:p>
      </dsp:txBody>
      <dsp:txXfrm>
        <a:off x="2966009" y="2517691"/>
        <a:ext cx="1223748" cy="611874"/>
      </dsp:txXfrm>
    </dsp:sp>
    <dsp:sp modelId="{0A5DDC16-AD11-EA49-8E83-D9256999BF78}">
      <dsp:nvSpPr>
        <dsp:cNvPr id="0" name=""/>
        <dsp:cNvSpPr/>
      </dsp:nvSpPr>
      <dsp:spPr>
        <a:xfrm>
          <a:off x="4446744" y="2517691"/>
          <a:ext cx="1223748" cy="611874"/>
        </a:xfrm>
        <a:prstGeom prst="rect">
          <a:avLst/>
        </a:prstGeom>
        <a:solidFill>
          <a:srgbClr val="8CB4CF"/>
        </a:solidFill>
        <a:ln w="31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Cambria"/>
              <a:cs typeface="Cambria"/>
            </a:rPr>
            <a:t>Management and Finance</a:t>
          </a:r>
        </a:p>
      </dsp:txBody>
      <dsp:txXfrm>
        <a:off x="4446744" y="2517691"/>
        <a:ext cx="1223748" cy="611874"/>
      </dsp:txXfrm>
    </dsp:sp>
    <dsp:sp modelId="{E79D89D3-D88D-ED44-B07A-E852E0F6A29B}">
      <dsp:nvSpPr>
        <dsp:cNvPr id="0" name=""/>
        <dsp:cNvSpPr/>
      </dsp:nvSpPr>
      <dsp:spPr>
        <a:xfrm>
          <a:off x="5924161" y="2517691"/>
          <a:ext cx="1223748" cy="611874"/>
        </a:xfrm>
        <a:prstGeom prst="rect">
          <a:avLst/>
        </a:prstGeom>
        <a:solidFill>
          <a:srgbClr val="8CB4CF"/>
        </a:solidFill>
        <a:ln w="31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Cambria"/>
              <a:cs typeface="Cambria"/>
            </a:rPr>
            <a:t>Environmental Assessment</a:t>
          </a:r>
        </a:p>
      </dsp:txBody>
      <dsp:txXfrm>
        <a:off x="5924161" y="2517691"/>
        <a:ext cx="1223748" cy="611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25387-9C03-9E48-B605-BD34590856D7}">
      <dsp:nvSpPr>
        <dsp:cNvPr id="0" name=""/>
        <dsp:cNvSpPr/>
      </dsp:nvSpPr>
      <dsp:spPr>
        <a:xfrm>
          <a:off x="0" y="41092"/>
          <a:ext cx="4834302" cy="299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u="none" kern="1200" dirty="0">
              <a:solidFill>
                <a:schemeClr val="bg1"/>
              </a:solidFill>
              <a:latin typeface="Cambria" pitchFamily="18" charset="0"/>
            </a:rPr>
            <a:t>Office of the Secretary</a:t>
          </a:r>
          <a:endParaRPr lang="en-US" sz="1100" u="none" kern="1200" dirty="0">
            <a:solidFill>
              <a:schemeClr val="bg1"/>
            </a:solidFill>
          </a:endParaRPr>
        </a:p>
      </dsp:txBody>
      <dsp:txXfrm>
        <a:off x="14621" y="55713"/>
        <a:ext cx="4805060" cy="270278"/>
      </dsp:txXfrm>
    </dsp:sp>
    <dsp:sp modelId="{75A7F36B-9D40-044E-86A7-BC0B37E62E14}">
      <dsp:nvSpPr>
        <dsp:cNvPr id="0" name=""/>
        <dsp:cNvSpPr/>
      </dsp:nvSpPr>
      <dsp:spPr>
        <a:xfrm>
          <a:off x="0" y="340612"/>
          <a:ext cx="4834302"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Audit Services</a:t>
          </a:r>
          <a:endParaRPr lang="en-US" sz="1000" b="0" kern="1200" dirty="0"/>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Legal Affairs</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Executive Administration</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Business &amp; Community Outreach</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Public Information. </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Criminal Investigations</a:t>
          </a:r>
          <a:endParaRPr lang="en-US" sz="1000" b="0" kern="1200" dirty="0"/>
        </a:p>
      </dsp:txBody>
      <dsp:txXfrm>
        <a:off x="0" y="340612"/>
        <a:ext cx="4834302" cy="993600"/>
      </dsp:txXfrm>
    </dsp:sp>
    <dsp:sp modelId="{CC017051-6D0E-F34B-B789-FD64C22C5CD9}">
      <dsp:nvSpPr>
        <dsp:cNvPr id="0" name=""/>
        <dsp:cNvSpPr/>
      </dsp:nvSpPr>
      <dsp:spPr>
        <a:xfrm>
          <a:off x="0" y="1334212"/>
          <a:ext cx="4834302" cy="299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u="none" kern="1200" dirty="0">
              <a:solidFill>
                <a:schemeClr val="bg1"/>
              </a:solidFill>
              <a:latin typeface="Cambria" pitchFamily="18" charset="0"/>
            </a:rPr>
            <a:t>Office of Environmental Compliance</a:t>
          </a:r>
          <a:endParaRPr lang="en-US" sz="1100" u="none" kern="1200" dirty="0">
            <a:solidFill>
              <a:schemeClr val="bg1"/>
            </a:solidFill>
          </a:endParaRPr>
        </a:p>
      </dsp:txBody>
      <dsp:txXfrm>
        <a:off x="14621" y="1348833"/>
        <a:ext cx="4805060" cy="270278"/>
      </dsp:txXfrm>
    </dsp:sp>
    <dsp:sp modelId="{83E2435E-024E-2E40-8F58-F529FE6AA1EB}">
      <dsp:nvSpPr>
        <dsp:cNvPr id="0" name=""/>
        <dsp:cNvSpPr/>
      </dsp:nvSpPr>
      <dsp:spPr>
        <a:xfrm>
          <a:off x="0" y="1633732"/>
          <a:ext cx="4834302" cy="50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9" tIns="12700" rIns="71120" bIns="1270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en-US" sz="1000" b="0" kern="1200" dirty="0">
              <a:solidFill>
                <a:srgbClr val="000000"/>
              </a:solidFill>
              <a:latin typeface="Cambria" pitchFamily="18" charset="0"/>
            </a:rPr>
            <a:t>Surveillance and Inspection of Facilities </a:t>
          </a:r>
          <a:endParaRPr lang="en-US" sz="1000" b="0" kern="1200" dirty="0"/>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Enforcement</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Emergency &amp; Radiation Services. </a:t>
          </a:r>
          <a:endParaRPr lang="en-US" sz="1000" b="0" kern="1200" dirty="0">
            <a:solidFill>
              <a:srgbClr val="000000"/>
            </a:solidFill>
            <a:latin typeface="Calibri"/>
          </a:endParaRPr>
        </a:p>
      </dsp:txBody>
      <dsp:txXfrm>
        <a:off x="0" y="1633732"/>
        <a:ext cx="4834302" cy="505080"/>
      </dsp:txXfrm>
    </dsp:sp>
    <dsp:sp modelId="{24B01D41-A6DA-E34C-B195-D8979C4D452F}">
      <dsp:nvSpPr>
        <dsp:cNvPr id="0" name=""/>
        <dsp:cNvSpPr/>
      </dsp:nvSpPr>
      <dsp:spPr>
        <a:xfrm>
          <a:off x="0" y="2138812"/>
          <a:ext cx="4834302" cy="299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u="none" kern="1200" dirty="0">
              <a:solidFill>
                <a:schemeClr val="bg1"/>
              </a:solidFill>
              <a:latin typeface="Cambria" pitchFamily="18" charset="0"/>
            </a:rPr>
            <a:t>Office of Environmental Services</a:t>
          </a:r>
          <a:endParaRPr lang="en-US" sz="1100" u="none" kern="1200" dirty="0">
            <a:solidFill>
              <a:schemeClr val="bg1"/>
            </a:solidFill>
          </a:endParaRPr>
        </a:p>
      </dsp:txBody>
      <dsp:txXfrm>
        <a:off x="14621" y="2153433"/>
        <a:ext cx="4805060" cy="270278"/>
      </dsp:txXfrm>
    </dsp:sp>
    <dsp:sp modelId="{3EBD7EA4-08DD-4D42-8CD9-EF1BFC1AC234}">
      <dsp:nvSpPr>
        <dsp:cNvPr id="0" name=""/>
        <dsp:cNvSpPr/>
      </dsp:nvSpPr>
      <dsp:spPr>
        <a:xfrm>
          <a:off x="0" y="2438332"/>
          <a:ext cx="4834302"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Air Permits</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Water Permits </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Waste Permits</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Public Participation &amp; Permits Support</a:t>
          </a:r>
        </a:p>
        <a:p>
          <a:pPr marL="57150" lvl="1" indent="-57150" algn="l" defTabSz="444500">
            <a:lnSpc>
              <a:spcPct val="90000"/>
            </a:lnSpc>
            <a:spcBef>
              <a:spcPct val="0"/>
            </a:spcBef>
            <a:spcAft>
              <a:spcPct val="20000"/>
            </a:spcAft>
            <a:buChar char="••"/>
          </a:pPr>
          <a:r>
            <a:rPr lang="en-US" sz="1000" b="0" kern="1200" dirty="0" smtClean="0">
              <a:solidFill>
                <a:srgbClr val="000000"/>
              </a:solidFill>
              <a:latin typeface="Cambria" pitchFamily="18" charset="0"/>
            </a:rPr>
            <a:t>LA </a:t>
          </a:r>
          <a:r>
            <a:rPr lang="en-US" sz="1000" b="0" kern="1200" dirty="0">
              <a:solidFill>
                <a:srgbClr val="000000"/>
              </a:solidFill>
              <a:latin typeface="Cambria" pitchFamily="18" charset="0"/>
            </a:rPr>
            <a:t>Environmental Lab Accreditation</a:t>
          </a:r>
        </a:p>
      </dsp:txBody>
      <dsp:txXfrm>
        <a:off x="0" y="2438332"/>
        <a:ext cx="4834302" cy="828000"/>
      </dsp:txXfrm>
    </dsp:sp>
    <dsp:sp modelId="{C5A27D85-C0B3-534C-9022-97529073E564}">
      <dsp:nvSpPr>
        <dsp:cNvPr id="0" name=""/>
        <dsp:cNvSpPr/>
      </dsp:nvSpPr>
      <dsp:spPr>
        <a:xfrm>
          <a:off x="0" y="3266332"/>
          <a:ext cx="4834302" cy="299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u="none" kern="1200" dirty="0">
              <a:solidFill>
                <a:schemeClr val="bg1"/>
              </a:solidFill>
              <a:latin typeface="Cambria" pitchFamily="18" charset="0"/>
            </a:rPr>
            <a:t>Office of Management and Finance</a:t>
          </a:r>
          <a:endParaRPr lang="en-US" sz="1100" u="none" kern="1200" dirty="0">
            <a:solidFill>
              <a:schemeClr val="bg1"/>
            </a:solidFill>
          </a:endParaRPr>
        </a:p>
      </dsp:txBody>
      <dsp:txXfrm>
        <a:off x="14621" y="3280953"/>
        <a:ext cx="4805060" cy="270278"/>
      </dsp:txXfrm>
    </dsp:sp>
    <dsp:sp modelId="{4435682B-BF1A-DD43-BE90-CA8697355305}">
      <dsp:nvSpPr>
        <dsp:cNvPr id="0" name=""/>
        <dsp:cNvSpPr/>
      </dsp:nvSpPr>
      <dsp:spPr>
        <a:xfrm>
          <a:off x="0" y="3565852"/>
          <a:ext cx="4834302"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Financial Services</a:t>
          </a:r>
          <a:endParaRPr lang="en-US" sz="1000" b="0" kern="1200" dirty="0"/>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Human Resources</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Waste Tires (OMF-Payments)</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OMF Support &amp; Department wide Costs</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Technology Service and Records Management</a:t>
          </a:r>
        </a:p>
      </dsp:txBody>
      <dsp:txXfrm>
        <a:off x="0" y="3565852"/>
        <a:ext cx="4834302" cy="828000"/>
      </dsp:txXfrm>
    </dsp:sp>
    <dsp:sp modelId="{F0AD4012-8EC2-B244-80DB-FD0155C758B6}">
      <dsp:nvSpPr>
        <dsp:cNvPr id="0" name=""/>
        <dsp:cNvSpPr/>
      </dsp:nvSpPr>
      <dsp:spPr>
        <a:xfrm>
          <a:off x="0" y="4393852"/>
          <a:ext cx="4834302" cy="299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u="none" kern="1200" dirty="0">
              <a:solidFill>
                <a:schemeClr val="bg1"/>
              </a:solidFill>
              <a:latin typeface="Cambria" pitchFamily="18" charset="0"/>
            </a:rPr>
            <a:t>Office of Environmental Assessment</a:t>
          </a:r>
          <a:endParaRPr lang="en-US" sz="1100" u="none" kern="1200" dirty="0">
            <a:solidFill>
              <a:schemeClr val="bg1"/>
            </a:solidFill>
          </a:endParaRPr>
        </a:p>
      </dsp:txBody>
      <dsp:txXfrm>
        <a:off x="14621" y="4408473"/>
        <a:ext cx="4805060" cy="270278"/>
      </dsp:txXfrm>
    </dsp:sp>
    <dsp:sp modelId="{1262716C-41ED-EF4E-96E6-B740EA602A30}">
      <dsp:nvSpPr>
        <dsp:cNvPr id="0" name=""/>
        <dsp:cNvSpPr/>
      </dsp:nvSpPr>
      <dsp:spPr>
        <a:xfrm>
          <a:off x="0" y="4693372"/>
          <a:ext cx="4834302"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9"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Air Planning and Assessment</a:t>
          </a:r>
          <a:endParaRPr lang="en-US" sz="1000" b="0" kern="1200" dirty="0"/>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Water Planning and Assessment</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Remediation</a:t>
          </a:r>
        </a:p>
        <a:p>
          <a:pPr marL="57150" lvl="1" indent="-57150" algn="l" defTabSz="444500">
            <a:lnSpc>
              <a:spcPct val="90000"/>
            </a:lnSpc>
            <a:spcBef>
              <a:spcPct val="0"/>
            </a:spcBef>
            <a:spcAft>
              <a:spcPct val="20000"/>
            </a:spcAft>
            <a:buChar char="••"/>
          </a:pPr>
          <a:r>
            <a:rPr lang="en-US" sz="1000" b="0" kern="1200" dirty="0">
              <a:solidFill>
                <a:srgbClr val="000000"/>
              </a:solidFill>
              <a:latin typeface="Cambria" pitchFamily="18" charset="0"/>
            </a:rPr>
            <a:t>Underground Storage Tanks</a:t>
          </a:r>
        </a:p>
      </dsp:txBody>
      <dsp:txXfrm>
        <a:off x="0" y="4693372"/>
        <a:ext cx="4834302" cy="662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4608D-5FF2-844C-A374-E64B5CBB00D8}">
      <dsp:nvSpPr>
        <dsp:cNvPr id="0" name=""/>
        <dsp:cNvSpPr/>
      </dsp:nvSpPr>
      <dsp:spPr>
        <a:xfrm>
          <a:off x="1042661" y="1501608"/>
          <a:ext cx="271336" cy="1292572"/>
        </a:xfrm>
        <a:custGeom>
          <a:avLst/>
          <a:gdLst/>
          <a:ahLst/>
          <a:cxnLst/>
          <a:rect l="0" t="0" r="0" b="0"/>
          <a:pathLst>
            <a:path>
              <a:moveTo>
                <a:pt x="0" y="0"/>
              </a:moveTo>
              <a:lnTo>
                <a:pt x="135668" y="0"/>
              </a:lnTo>
              <a:lnTo>
                <a:pt x="135668" y="1292572"/>
              </a:lnTo>
              <a:lnTo>
                <a:pt x="271336" y="12925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45311" y="2114876"/>
        <a:ext cx="66037" cy="66037"/>
      </dsp:txXfrm>
    </dsp:sp>
    <dsp:sp modelId="{6D13C5EC-EE81-9D46-B8A7-DD0DABB0BBC1}">
      <dsp:nvSpPr>
        <dsp:cNvPr id="0" name=""/>
        <dsp:cNvSpPr/>
      </dsp:nvSpPr>
      <dsp:spPr>
        <a:xfrm>
          <a:off x="1042661" y="1501608"/>
          <a:ext cx="271336" cy="775543"/>
        </a:xfrm>
        <a:custGeom>
          <a:avLst/>
          <a:gdLst/>
          <a:ahLst/>
          <a:cxnLst/>
          <a:rect l="0" t="0" r="0" b="0"/>
          <a:pathLst>
            <a:path>
              <a:moveTo>
                <a:pt x="0" y="0"/>
              </a:moveTo>
              <a:lnTo>
                <a:pt x="135668" y="0"/>
              </a:lnTo>
              <a:lnTo>
                <a:pt x="135668" y="775543"/>
              </a:lnTo>
              <a:lnTo>
                <a:pt x="271336" y="7755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57789" y="1868839"/>
        <a:ext cx="41081" cy="41081"/>
      </dsp:txXfrm>
    </dsp:sp>
    <dsp:sp modelId="{CFD11061-60A5-1C49-8C5E-A9FEE8F1E115}">
      <dsp:nvSpPr>
        <dsp:cNvPr id="0" name=""/>
        <dsp:cNvSpPr/>
      </dsp:nvSpPr>
      <dsp:spPr>
        <a:xfrm>
          <a:off x="1042661" y="1501608"/>
          <a:ext cx="271336" cy="258514"/>
        </a:xfrm>
        <a:custGeom>
          <a:avLst/>
          <a:gdLst/>
          <a:ahLst/>
          <a:cxnLst/>
          <a:rect l="0" t="0" r="0" b="0"/>
          <a:pathLst>
            <a:path>
              <a:moveTo>
                <a:pt x="0" y="0"/>
              </a:moveTo>
              <a:lnTo>
                <a:pt x="135668" y="0"/>
              </a:lnTo>
              <a:lnTo>
                <a:pt x="135668" y="258514"/>
              </a:lnTo>
              <a:lnTo>
                <a:pt x="271336" y="2585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68961" y="1621496"/>
        <a:ext cx="18738" cy="18738"/>
      </dsp:txXfrm>
    </dsp:sp>
    <dsp:sp modelId="{2A334A37-B761-AA43-B72F-AE121A56547D}">
      <dsp:nvSpPr>
        <dsp:cNvPr id="0" name=""/>
        <dsp:cNvSpPr/>
      </dsp:nvSpPr>
      <dsp:spPr>
        <a:xfrm>
          <a:off x="1042661" y="1243094"/>
          <a:ext cx="271336" cy="258514"/>
        </a:xfrm>
        <a:custGeom>
          <a:avLst/>
          <a:gdLst/>
          <a:ahLst/>
          <a:cxnLst/>
          <a:rect l="0" t="0" r="0" b="0"/>
          <a:pathLst>
            <a:path>
              <a:moveTo>
                <a:pt x="0" y="258514"/>
              </a:moveTo>
              <a:lnTo>
                <a:pt x="135668" y="258514"/>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68961" y="1362982"/>
        <a:ext cx="18738" cy="18738"/>
      </dsp:txXfrm>
    </dsp:sp>
    <dsp:sp modelId="{9E7CDE60-DBCC-DA4D-8910-535E32E9F7E0}">
      <dsp:nvSpPr>
        <dsp:cNvPr id="0" name=""/>
        <dsp:cNvSpPr/>
      </dsp:nvSpPr>
      <dsp:spPr>
        <a:xfrm>
          <a:off x="1042661" y="726065"/>
          <a:ext cx="271336" cy="775543"/>
        </a:xfrm>
        <a:custGeom>
          <a:avLst/>
          <a:gdLst/>
          <a:ahLst/>
          <a:cxnLst/>
          <a:rect l="0" t="0" r="0" b="0"/>
          <a:pathLst>
            <a:path>
              <a:moveTo>
                <a:pt x="0" y="775543"/>
              </a:moveTo>
              <a:lnTo>
                <a:pt x="135668" y="775543"/>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57789" y="1093296"/>
        <a:ext cx="41081" cy="41081"/>
      </dsp:txXfrm>
    </dsp:sp>
    <dsp:sp modelId="{4BB12B07-E0B0-244B-9AFA-4076452CCB4D}">
      <dsp:nvSpPr>
        <dsp:cNvPr id="0" name=""/>
        <dsp:cNvSpPr/>
      </dsp:nvSpPr>
      <dsp:spPr>
        <a:xfrm>
          <a:off x="1042661" y="209036"/>
          <a:ext cx="271336" cy="1292572"/>
        </a:xfrm>
        <a:custGeom>
          <a:avLst/>
          <a:gdLst/>
          <a:ahLst/>
          <a:cxnLst/>
          <a:rect l="0" t="0" r="0" b="0"/>
          <a:pathLst>
            <a:path>
              <a:moveTo>
                <a:pt x="0" y="1292572"/>
              </a:moveTo>
              <a:lnTo>
                <a:pt x="135668" y="1292572"/>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45311" y="822303"/>
        <a:ext cx="66037" cy="66037"/>
      </dsp:txXfrm>
    </dsp:sp>
    <dsp:sp modelId="{A9824C5C-BD26-F742-AEF7-5AE97C32B338}">
      <dsp:nvSpPr>
        <dsp:cNvPr id="0" name=""/>
        <dsp:cNvSpPr/>
      </dsp:nvSpPr>
      <dsp:spPr>
        <a:xfrm rot="16200000">
          <a:off x="-525973" y="1021456"/>
          <a:ext cx="2176964" cy="960305"/>
        </a:xfrm>
        <a:prstGeom prst="rect">
          <a:avLst/>
        </a:prstGeom>
        <a:solidFill>
          <a:srgbClr val="800000"/>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lang="en-US" sz="1400" kern="1200" dirty="0" smtClean="0">
              <a:latin typeface="Cambria"/>
              <a:cs typeface="Cambria"/>
            </a:rPr>
            <a:t>FY23 Recommended</a:t>
          </a:r>
        </a:p>
        <a:p>
          <a:pPr lvl="0" algn="ctr" defTabSz="622300">
            <a:lnSpc>
              <a:spcPct val="100000"/>
            </a:lnSpc>
            <a:spcBef>
              <a:spcPct val="0"/>
            </a:spcBef>
            <a:spcAft>
              <a:spcPct val="35000"/>
            </a:spcAft>
          </a:pPr>
          <a:r>
            <a:rPr lang="en-US" sz="1400" kern="1200" dirty="0" smtClean="0">
              <a:latin typeface="Cambria"/>
              <a:cs typeface="Cambria"/>
            </a:rPr>
            <a:t>Discretionary — $98,088,896</a:t>
          </a:r>
          <a:endParaRPr lang="en-US" sz="1400" kern="1200" dirty="0">
            <a:latin typeface="Cambria"/>
            <a:cs typeface="Cambria"/>
          </a:endParaRPr>
        </a:p>
      </dsp:txBody>
      <dsp:txXfrm>
        <a:off x="-525973" y="1021456"/>
        <a:ext cx="2176964" cy="960305"/>
      </dsp:txXfrm>
    </dsp:sp>
    <dsp:sp modelId="{6CDD8727-9E98-9A4C-AC89-D6FB3600A855}">
      <dsp:nvSpPr>
        <dsp:cNvPr id="0" name=""/>
        <dsp:cNvSpPr/>
      </dsp:nvSpPr>
      <dsp:spPr>
        <a:xfrm>
          <a:off x="1313998" y="2224"/>
          <a:ext cx="1356684" cy="413623"/>
        </a:xfrm>
        <a:prstGeom prst="rect">
          <a:avLst/>
        </a:prstGeom>
        <a:solidFill>
          <a:schemeClr val="bg2">
            <a:lumMod val="75000"/>
          </a:schemeClr>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mbria"/>
              <a:cs typeface="Cambria"/>
            </a:rPr>
            <a:t>Discretionary SGF = $4,458,615</a:t>
          </a:r>
          <a:endParaRPr lang="en-US" sz="1200" kern="1200" dirty="0">
            <a:solidFill>
              <a:schemeClr val="tx1"/>
            </a:solidFill>
            <a:latin typeface="Cambria"/>
            <a:cs typeface="Cambria"/>
          </a:endParaRPr>
        </a:p>
      </dsp:txBody>
      <dsp:txXfrm>
        <a:off x="1313998" y="2224"/>
        <a:ext cx="1356684" cy="413623"/>
      </dsp:txXfrm>
    </dsp:sp>
    <dsp:sp modelId="{7D1A8EB9-038B-084C-8147-6F8DCEEEFF55}">
      <dsp:nvSpPr>
        <dsp:cNvPr id="0" name=""/>
        <dsp:cNvSpPr/>
      </dsp:nvSpPr>
      <dsp:spPr>
        <a:xfrm>
          <a:off x="1313998" y="519253"/>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Discretionary IAT = $4,460,415</a:t>
          </a:r>
          <a:endParaRPr lang="en-US" sz="1200" kern="1200" dirty="0">
            <a:solidFill>
              <a:srgbClr val="000000"/>
            </a:solidFill>
            <a:latin typeface="Cambria"/>
            <a:cs typeface="Cambria"/>
          </a:endParaRPr>
        </a:p>
      </dsp:txBody>
      <dsp:txXfrm>
        <a:off x="1313998" y="519253"/>
        <a:ext cx="1356684" cy="413623"/>
      </dsp:txXfrm>
    </dsp:sp>
    <dsp:sp modelId="{378EE273-73CE-8D44-9FD9-DB623E560732}">
      <dsp:nvSpPr>
        <dsp:cNvPr id="0" name=""/>
        <dsp:cNvSpPr/>
      </dsp:nvSpPr>
      <dsp:spPr>
        <a:xfrm>
          <a:off x="1313998" y="1036282"/>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Discretionary FSGR = $77,015,639</a:t>
          </a:r>
          <a:endParaRPr lang="en-US" sz="1200" kern="1200" dirty="0">
            <a:solidFill>
              <a:srgbClr val="000000"/>
            </a:solidFill>
            <a:latin typeface="Cambria"/>
            <a:cs typeface="Cambria"/>
          </a:endParaRPr>
        </a:p>
      </dsp:txBody>
      <dsp:txXfrm>
        <a:off x="1313998" y="1036282"/>
        <a:ext cx="1356684" cy="413623"/>
      </dsp:txXfrm>
    </dsp:sp>
    <dsp:sp modelId="{667B242A-3B91-8344-9248-BC8F87B68069}">
      <dsp:nvSpPr>
        <dsp:cNvPr id="0" name=""/>
        <dsp:cNvSpPr/>
      </dsp:nvSpPr>
      <dsp:spPr>
        <a:xfrm>
          <a:off x="1313998" y="1553311"/>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mbria"/>
              <a:cs typeface="Cambria"/>
            </a:rPr>
            <a:t>Discretionary DEDS = $8,602,619</a:t>
          </a:r>
          <a:endParaRPr lang="en-US" sz="1200" kern="1200" dirty="0">
            <a:solidFill>
              <a:schemeClr val="tx1"/>
            </a:solidFill>
            <a:latin typeface="Cambria"/>
            <a:cs typeface="Cambria"/>
          </a:endParaRPr>
        </a:p>
      </dsp:txBody>
      <dsp:txXfrm>
        <a:off x="1313998" y="1553311"/>
        <a:ext cx="1356684" cy="413623"/>
      </dsp:txXfrm>
    </dsp:sp>
    <dsp:sp modelId="{01D4E8E2-0CDE-7547-8562-A1795827BB73}">
      <dsp:nvSpPr>
        <dsp:cNvPr id="0" name=""/>
        <dsp:cNvSpPr/>
      </dsp:nvSpPr>
      <dsp:spPr>
        <a:xfrm>
          <a:off x="1313998" y="2070341"/>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mbria"/>
              <a:cs typeface="Cambria"/>
            </a:rPr>
            <a:t>Discretionary FED = $3,551,608</a:t>
          </a:r>
          <a:endParaRPr lang="en-US" sz="1200" kern="1200" dirty="0">
            <a:solidFill>
              <a:schemeClr val="tx1"/>
            </a:solidFill>
            <a:latin typeface="Cambria"/>
            <a:cs typeface="Cambria"/>
          </a:endParaRPr>
        </a:p>
      </dsp:txBody>
      <dsp:txXfrm>
        <a:off x="1313998" y="2070341"/>
        <a:ext cx="1356684" cy="413623"/>
      </dsp:txXfrm>
    </dsp:sp>
    <dsp:sp modelId="{1C3962CD-1089-7A4E-95D1-CCEE6EACF18D}">
      <dsp:nvSpPr>
        <dsp:cNvPr id="0" name=""/>
        <dsp:cNvSpPr/>
      </dsp:nvSpPr>
      <dsp:spPr>
        <a:xfrm>
          <a:off x="1313998" y="2587370"/>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mbria"/>
              <a:cs typeface="Cambria"/>
            </a:rPr>
            <a:t>Discretionary </a:t>
          </a:r>
        </a:p>
        <a:p>
          <a:pPr lvl="0" algn="ctr" defTabSz="533400">
            <a:lnSpc>
              <a:spcPct val="90000"/>
            </a:lnSpc>
            <a:spcBef>
              <a:spcPct val="0"/>
            </a:spcBef>
            <a:spcAft>
              <a:spcPct val="35000"/>
            </a:spcAft>
          </a:pPr>
          <a:r>
            <a:rPr lang="en-US" sz="1200" kern="1200" dirty="0" smtClean="0">
              <a:solidFill>
                <a:schemeClr val="tx1"/>
              </a:solidFill>
              <a:latin typeface="Cambria"/>
              <a:cs typeface="Cambria"/>
            </a:rPr>
            <a:t>T.O. = 707</a:t>
          </a:r>
          <a:endParaRPr lang="en-US" sz="1200" kern="1200" dirty="0">
            <a:solidFill>
              <a:schemeClr val="tx1"/>
            </a:solidFill>
            <a:latin typeface="Cambria"/>
            <a:cs typeface="Cambria"/>
          </a:endParaRPr>
        </a:p>
      </dsp:txBody>
      <dsp:txXfrm>
        <a:off x="1313998" y="2587370"/>
        <a:ext cx="1356684" cy="413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4C2D-5C76-CC45-BF6D-15E718273D04}">
      <dsp:nvSpPr>
        <dsp:cNvPr id="0" name=""/>
        <dsp:cNvSpPr/>
      </dsp:nvSpPr>
      <dsp:spPr>
        <a:xfrm>
          <a:off x="1621559" y="1501608"/>
          <a:ext cx="419918" cy="1292572"/>
        </a:xfrm>
        <a:custGeom>
          <a:avLst/>
          <a:gdLst/>
          <a:ahLst/>
          <a:cxnLst/>
          <a:rect l="0" t="0" r="0" b="0"/>
          <a:pathLst>
            <a:path>
              <a:moveTo>
                <a:pt x="419918" y="0"/>
              </a:moveTo>
              <a:lnTo>
                <a:pt x="209959" y="0"/>
              </a:lnTo>
              <a:lnTo>
                <a:pt x="209959" y="1292572"/>
              </a:lnTo>
              <a:lnTo>
                <a:pt x="0" y="12925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797541" y="2113918"/>
        <a:ext cx="67953" cy="67953"/>
      </dsp:txXfrm>
    </dsp:sp>
    <dsp:sp modelId="{37CCB80B-1D12-CC4A-9F4F-8ACE91BEF2BA}">
      <dsp:nvSpPr>
        <dsp:cNvPr id="0" name=""/>
        <dsp:cNvSpPr/>
      </dsp:nvSpPr>
      <dsp:spPr>
        <a:xfrm>
          <a:off x="1621559" y="1501608"/>
          <a:ext cx="419918" cy="775543"/>
        </a:xfrm>
        <a:custGeom>
          <a:avLst/>
          <a:gdLst/>
          <a:ahLst/>
          <a:cxnLst/>
          <a:rect l="0" t="0" r="0" b="0"/>
          <a:pathLst>
            <a:path>
              <a:moveTo>
                <a:pt x="419918" y="0"/>
              </a:moveTo>
              <a:lnTo>
                <a:pt x="209959" y="0"/>
              </a:lnTo>
              <a:lnTo>
                <a:pt x="209959" y="775543"/>
              </a:lnTo>
              <a:lnTo>
                <a:pt x="0" y="7755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09470" y="1867332"/>
        <a:ext cx="44096" cy="44096"/>
      </dsp:txXfrm>
    </dsp:sp>
    <dsp:sp modelId="{91B2C301-CA8A-4746-8904-04497A139DDE}">
      <dsp:nvSpPr>
        <dsp:cNvPr id="0" name=""/>
        <dsp:cNvSpPr/>
      </dsp:nvSpPr>
      <dsp:spPr>
        <a:xfrm>
          <a:off x="1621559" y="1501608"/>
          <a:ext cx="419918" cy="258514"/>
        </a:xfrm>
        <a:custGeom>
          <a:avLst/>
          <a:gdLst/>
          <a:ahLst/>
          <a:cxnLst/>
          <a:rect l="0" t="0" r="0" b="0"/>
          <a:pathLst>
            <a:path>
              <a:moveTo>
                <a:pt x="419918" y="0"/>
              </a:moveTo>
              <a:lnTo>
                <a:pt x="209959" y="0"/>
              </a:lnTo>
              <a:lnTo>
                <a:pt x="209959" y="258514"/>
              </a:lnTo>
              <a:lnTo>
                <a:pt x="0" y="2585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19190" y="1618538"/>
        <a:ext cx="24655" cy="24655"/>
      </dsp:txXfrm>
    </dsp:sp>
    <dsp:sp modelId="{2A334A37-B761-AA43-B72F-AE121A56547D}">
      <dsp:nvSpPr>
        <dsp:cNvPr id="0" name=""/>
        <dsp:cNvSpPr/>
      </dsp:nvSpPr>
      <dsp:spPr>
        <a:xfrm>
          <a:off x="1621559" y="1243094"/>
          <a:ext cx="419918" cy="258514"/>
        </a:xfrm>
        <a:custGeom>
          <a:avLst/>
          <a:gdLst/>
          <a:ahLst/>
          <a:cxnLst/>
          <a:rect l="0" t="0" r="0" b="0"/>
          <a:pathLst>
            <a:path>
              <a:moveTo>
                <a:pt x="419918" y="258514"/>
              </a:moveTo>
              <a:lnTo>
                <a:pt x="209959" y="258514"/>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819190" y="1360023"/>
        <a:ext cx="24655" cy="24655"/>
      </dsp:txXfrm>
    </dsp:sp>
    <dsp:sp modelId="{9E7CDE60-DBCC-DA4D-8910-535E32E9F7E0}">
      <dsp:nvSpPr>
        <dsp:cNvPr id="0" name=""/>
        <dsp:cNvSpPr/>
      </dsp:nvSpPr>
      <dsp:spPr>
        <a:xfrm>
          <a:off x="1621559" y="726065"/>
          <a:ext cx="419918" cy="775543"/>
        </a:xfrm>
        <a:custGeom>
          <a:avLst/>
          <a:gdLst/>
          <a:ahLst/>
          <a:cxnLst/>
          <a:rect l="0" t="0" r="0" b="0"/>
          <a:pathLst>
            <a:path>
              <a:moveTo>
                <a:pt x="419918" y="775543"/>
              </a:moveTo>
              <a:lnTo>
                <a:pt x="209959" y="775543"/>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809470" y="1091788"/>
        <a:ext cx="44096" cy="44096"/>
      </dsp:txXfrm>
    </dsp:sp>
    <dsp:sp modelId="{4BB12B07-E0B0-244B-9AFA-4076452CCB4D}">
      <dsp:nvSpPr>
        <dsp:cNvPr id="0" name=""/>
        <dsp:cNvSpPr/>
      </dsp:nvSpPr>
      <dsp:spPr>
        <a:xfrm>
          <a:off x="1621559" y="209036"/>
          <a:ext cx="419918" cy="1292572"/>
        </a:xfrm>
        <a:custGeom>
          <a:avLst/>
          <a:gdLst/>
          <a:ahLst/>
          <a:cxnLst/>
          <a:rect l="0" t="0" r="0" b="0"/>
          <a:pathLst>
            <a:path>
              <a:moveTo>
                <a:pt x="419918" y="1292572"/>
              </a:moveTo>
              <a:lnTo>
                <a:pt x="209959" y="1292572"/>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797541" y="821345"/>
        <a:ext cx="67953" cy="67953"/>
      </dsp:txXfrm>
    </dsp:sp>
    <dsp:sp modelId="{A9824C5C-BD26-F742-AEF7-5AE97C32B338}">
      <dsp:nvSpPr>
        <dsp:cNvPr id="0" name=""/>
        <dsp:cNvSpPr/>
      </dsp:nvSpPr>
      <dsp:spPr>
        <a:xfrm rot="5400000">
          <a:off x="1349188" y="1105415"/>
          <a:ext cx="2176964" cy="792386"/>
        </a:xfrm>
        <a:prstGeom prst="rect">
          <a:avLst/>
        </a:prstGeom>
        <a:solidFill>
          <a:srgbClr val="0F253E"/>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kern="1200" dirty="0" smtClean="0">
              <a:latin typeface="Cambria"/>
              <a:cs typeface="Cambria"/>
            </a:rPr>
            <a:t>FY23 Recommended</a:t>
          </a:r>
        </a:p>
        <a:p>
          <a:pPr lvl="0" algn="ctr" defTabSz="622300">
            <a:lnSpc>
              <a:spcPct val="100000"/>
            </a:lnSpc>
            <a:spcBef>
              <a:spcPct val="0"/>
            </a:spcBef>
            <a:spcAft>
              <a:spcPct val="35000"/>
            </a:spcAft>
          </a:pPr>
          <a:r>
            <a:rPr lang="en-US" sz="1400" kern="1200" dirty="0" smtClean="0">
              <a:latin typeface="Cambria"/>
              <a:cs typeface="Cambria"/>
            </a:rPr>
            <a:t>Non-Discretionary — $46,667,189</a:t>
          </a:r>
          <a:endParaRPr lang="en-US" sz="1400" kern="1200" dirty="0">
            <a:latin typeface="Cambria"/>
            <a:cs typeface="Cambria"/>
          </a:endParaRPr>
        </a:p>
      </dsp:txBody>
      <dsp:txXfrm>
        <a:off x="1349188" y="1105415"/>
        <a:ext cx="2176964" cy="792386"/>
      </dsp:txXfrm>
    </dsp:sp>
    <dsp:sp modelId="{6CDD8727-9E98-9A4C-AC89-D6FB3600A855}">
      <dsp:nvSpPr>
        <dsp:cNvPr id="0" name=""/>
        <dsp:cNvSpPr/>
      </dsp:nvSpPr>
      <dsp:spPr>
        <a:xfrm>
          <a:off x="264874" y="2224"/>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SGF = $110,215</a:t>
          </a:r>
          <a:endParaRPr lang="en-US" sz="1200" kern="1200" dirty="0">
            <a:solidFill>
              <a:srgbClr val="000000"/>
            </a:solidFill>
            <a:latin typeface="Cambria"/>
            <a:cs typeface="Cambria"/>
          </a:endParaRPr>
        </a:p>
      </dsp:txBody>
      <dsp:txXfrm>
        <a:off x="264874" y="2224"/>
        <a:ext cx="1356684" cy="413623"/>
      </dsp:txXfrm>
    </dsp:sp>
    <dsp:sp modelId="{7D1A8EB9-038B-084C-8147-6F8DCEEEFF55}">
      <dsp:nvSpPr>
        <dsp:cNvPr id="0" name=""/>
        <dsp:cNvSpPr/>
      </dsp:nvSpPr>
      <dsp:spPr>
        <a:xfrm>
          <a:off x="264874" y="519253"/>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IAT = $39,004</a:t>
          </a:r>
          <a:endParaRPr lang="en-US" sz="1200" kern="1200" dirty="0">
            <a:solidFill>
              <a:srgbClr val="000000"/>
            </a:solidFill>
            <a:latin typeface="Cambria"/>
            <a:cs typeface="Cambria"/>
          </a:endParaRPr>
        </a:p>
      </dsp:txBody>
      <dsp:txXfrm>
        <a:off x="264874" y="519253"/>
        <a:ext cx="1356684" cy="413623"/>
      </dsp:txXfrm>
    </dsp:sp>
    <dsp:sp modelId="{378EE273-73CE-8D44-9FD9-DB623E560732}">
      <dsp:nvSpPr>
        <dsp:cNvPr id="0" name=""/>
        <dsp:cNvSpPr/>
      </dsp:nvSpPr>
      <dsp:spPr>
        <a:xfrm>
          <a:off x="264874" y="1036282"/>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FSGR = $29,788,425</a:t>
          </a:r>
          <a:endParaRPr lang="en-US" sz="1200" kern="1200" dirty="0">
            <a:solidFill>
              <a:srgbClr val="000000"/>
            </a:solidFill>
            <a:latin typeface="Cambria"/>
            <a:cs typeface="Cambria"/>
          </a:endParaRPr>
        </a:p>
      </dsp:txBody>
      <dsp:txXfrm>
        <a:off x="264874" y="1036282"/>
        <a:ext cx="1356684" cy="413623"/>
      </dsp:txXfrm>
    </dsp:sp>
    <dsp:sp modelId="{065EB03F-A2E4-B14B-81BA-1554CC82607B}">
      <dsp:nvSpPr>
        <dsp:cNvPr id="0" name=""/>
        <dsp:cNvSpPr/>
      </dsp:nvSpPr>
      <dsp:spPr>
        <a:xfrm>
          <a:off x="264874" y="1553311"/>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DEDS = $1,046,852</a:t>
          </a:r>
          <a:endParaRPr lang="en-US" sz="1200" kern="1200" dirty="0">
            <a:solidFill>
              <a:srgbClr val="000000"/>
            </a:solidFill>
            <a:latin typeface="Cambria"/>
            <a:cs typeface="Cambria"/>
          </a:endParaRPr>
        </a:p>
      </dsp:txBody>
      <dsp:txXfrm>
        <a:off x="264874" y="1553311"/>
        <a:ext cx="1356684" cy="413623"/>
      </dsp:txXfrm>
    </dsp:sp>
    <dsp:sp modelId="{B9117FB7-99CB-7444-A273-825252065A82}">
      <dsp:nvSpPr>
        <dsp:cNvPr id="0" name=""/>
        <dsp:cNvSpPr/>
      </dsp:nvSpPr>
      <dsp:spPr>
        <a:xfrm>
          <a:off x="264874" y="2070341"/>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FED = $15,682,693</a:t>
          </a:r>
          <a:endParaRPr lang="en-US" sz="1200" kern="1200" dirty="0">
            <a:solidFill>
              <a:srgbClr val="000000"/>
            </a:solidFill>
            <a:latin typeface="Cambria"/>
            <a:cs typeface="Cambria"/>
          </a:endParaRPr>
        </a:p>
      </dsp:txBody>
      <dsp:txXfrm>
        <a:off x="264874" y="2070341"/>
        <a:ext cx="1356684" cy="413623"/>
      </dsp:txXfrm>
    </dsp:sp>
    <dsp:sp modelId="{E8021BAD-B20C-EC4D-8146-7CC63F416528}">
      <dsp:nvSpPr>
        <dsp:cNvPr id="0" name=""/>
        <dsp:cNvSpPr/>
      </dsp:nvSpPr>
      <dsp:spPr>
        <a:xfrm>
          <a:off x="264874" y="2587370"/>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latin typeface="Cambria"/>
              <a:cs typeface="Cambria"/>
            </a:rPr>
            <a:t>Non-Discretionary T.O. = 0</a:t>
          </a:r>
          <a:endParaRPr lang="en-US" sz="1200" kern="1200" dirty="0">
            <a:solidFill>
              <a:srgbClr val="000000"/>
            </a:solidFill>
            <a:latin typeface="Cambria"/>
            <a:cs typeface="Cambria"/>
          </a:endParaRPr>
        </a:p>
      </dsp:txBody>
      <dsp:txXfrm>
        <a:off x="264874" y="2587370"/>
        <a:ext cx="1356684" cy="4136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0.12773</cdr:x>
      <cdr:y>0.12138</cdr:y>
    </cdr:from>
    <cdr:to>
      <cdr:x>0.49013</cdr:x>
      <cdr:y>0.20109</cdr:y>
    </cdr:to>
    <cdr:sp macro="" textlink="">
      <cdr:nvSpPr>
        <cdr:cNvPr id="3" name="TextBox 2"/>
        <cdr:cNvSpPr txBox="1"/>
      </cdr:nvSpPr>
      <cdr:spPr>
        <a:xfrm xmlns:a="http://schemas.openxmlformats.org/drawingml/2006/main">
          <a:off x="1121719" y="667396"/>
          <a:ext cx="3182554" cy="438292"/>
        </a:xfrm>
        <a:prstGeom xmlns:a="http://schemas.openxmlformats.org/drawingml/2006/main" prst="rect">
          <a:avLst/>
        </a:prstGeom>
        <a:ln xmlns:a="http://schemas.openxmlformats.org/drawingml/2006/main">
          <a:solidFill>
            <a:schemeClr val="tx1">
              <a:lumMod val="95000"/>
              <a:lumOff val="5000"/>
            </a:schemeClr>
          </a:solidFill>
        </a:ln>
      </cdr:spPr>
      <cdr:txBody>
        <a:bodyPr xmlns:a="http://schemas.openxmlformats.org/drawingml/2006/main" vertOverflow="clip" wrap="none" rtlCol="0"/>
        <a:lstStyle xmlns:a="http://schemas.openxmlformats.org/drawingml/2006/main"/>
        <a:p xmlns:a="http://schemas.openxmlformats.org/drawingml/2006/main">
          <a:r>
            <a:rPr lang="en-US" sz="1000" dirty="0" smtClean="0">
              <a:latin typeface="Cambria" panose="02040503050406030204" pitchFamily="18" charset="0"/>
              <a:ea typeface="Cambria" panose="02040503050406030204" pitchFamily="18" charset="0"/>
            </a:rPr>
            <a:t>In FY20, the Environmental Trust Fund was reclassified</a:t>
          </a:r>
        </a:p>
        <a:p xmlns:a="http://schemas.openxmlformats.org/drawingml/2006/main">
          <a:r>
            <a:rPr lang="en-US" sz="1000" dirty="0" smtClean="0">
              <a:latin typeface="Cambria" panose="02040503050406030204" pitchFamily="18" charset="0"/>
              <a:ea typeface="Cambria" panose="02040503050406030204" pitchFamily="18" charset="0"/>
            </a:rPr>
            <a:t>to Fees and Self-generated Revenues.</a:t>
          </a:r>
          <a:endParaRPr lang="en-US" sz="1000" dirty="0">
            <a:latin typeface="Cambria" panose="02040503050406030204" pitchFamily="18" charset="0"/>
            <a:ea typeface="Cambria" panose="02040503050406030204" pitchFamily="18" charset="0"/>
          </a:endParaRPr>
        </a:p>
      </cdr:txBody>
    </cdr:sp>
  </cdr:relSizeAnchor>
  <cdr:relSizeAnchor xmlns:cdr="http://schemas.openxmlformats.org/drawingml/2006/chartDrawing">
    <cdr:from>
      <cdr:x>0.60073</cdr:x>
      <cdr:y>0.22022</cdr:y>
    </cdr:from>
    <cdr:to>
      <cdr:x>0.67305</cdr:x>
      <cdr:y>0.27059</cdr:y>
    </cdr:to>
    <cdr:sp macro="" textlink="">
      <cdr:nvSpPr>
        <cdr:cNvPr id="4" name="TextBox 19"/>
        <cdr:cNvSpPr txBox="1"/>
      </cdr:nvSpPr>
      <cdr:spPr>
        <a:xfrm xmlns:a="http://schemas.openxmlformats.org/drawingml/2006/main">
          <a:off x="5275537" y="1210885"/>
          <a:ext cx="635110"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solidFill>
                <a:prstClr val="black"/>
              </a:solidFill>
              <a:latin typeface="Cambria"/>
              <a:cs typeface="Cambria"/>
            </a:rPr>
            <a:t>$125.3</a:t>
          </a:r>
          <a:endParaRPr lang="en-US" sz="1200" dirty="0">
            <a:solidFill>
              <a:prstClr val="black"/>
            </a:solidFill>
            <a:latin typeface="Cambria"/>
            <a:cs typeface="Cambri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0.67335</cdr:x>
      <cdr:y>0.91255</cdr:y>
    </cdr:from>
    <cdr:to>
      <cdr:x>1</cdr:x>
      <cdr:y>1</cdr:y>
    </cdr:to>
    <cdr:sp macro="" textlink="">
      <cdr:nvSpPr>
        <cdr:cNvPr id="2" name="TextBox 1"/>
        <cdr:cNvSpPr txBox="1"/>
      </cdr:nvSpPr>
      <cdr:spPr>
        <a:xfrm xmlns:a="http://schemas.openxmlformats.org/drawingml/2006/main">
          <a:off x="2851164" y="3577695"/>
          <a:ext cx="1383122" cy="342854"/>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400" dirty="0" smtClean="0">
              <a:latin typeface="Cambria"/>
              <a:cs typeface="Cambria"/>
            </a:rPr>
            <a:t>Total $144.8m.</a:t>
          </a:r>
          <a:endParaRPr lang="en-US" sz="1400" dirty="0">
            <a:latin typeface="Cambria"/>
            <a:cs typeface="Cambria"/>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0.01104</cdr:x>
      <cdr:y>0.35677</cdr:y>
    </cdr:from>
    <cdr:to>
      <cdr:x>0.1997</cdr:x>
      <cdr:y>0.44973</cdr:y>
    </cdr:to>
    <cdr:sp macro="" textlink="">
      <cdr:nvSpPr>
        <cdr:cNvPr id="2" name="TextBox 1">
          <a:extLst xmlns:a="http://schemas.openxmlformats.org/drawingml/2006/main">
            <a:ext uri="{FF2B5EF4-FFF2-40B4-BE49-F238E27FC236}">
              <a16:creationId xmlns:a16="http://schemas.microsoft.com/office/drawing/2014/main" id="{18551E00-67A8-C74A-9479-06066BD91493}"/>
            </a:ext>
          </a:extLst>
        </cdr:cNvPr>
        <cdr:cNvSpPr txBox="1"/>
      </cdr:nvSpPr>
      <cdr:spPr>
        <a:xfrm xmlns:a="http://schemas.openxmlformats.org/drawingml/2006/main">
          <a:off x="96609" y="1225240"/>
          <a:ext cx="1650479" cy="319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700" dirty="0">
            <a:latin typeface="Cambria" panose="020405030504060302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013D7D-4D4B-4EBF-9BEF-1646D74121D8}" type="datetimeFigureOut">
              <a:rPr lang="en-US" smtClean="0"/>
              <a:t>3/23/2022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F5581D-042C-49AE-A28D-34BE4C0546F6}" type="slidenum">
              <a:rPr lang="en-US" smtClean="0"/>
              <a:t>‹#›</a:t>
            </a:fld>
            <a:endParaRPr lang="en-US"/>
          </a:p>
        </p:txBody>
      </p:sp>
    </p:spTree>
    <p:extLst>
      <p:ext uri="{BB962C8B-B14F-4D97-AF65-F5344CB8AC3E}">
        <p14:creationId xmlns:p14="http://schemas.microsoft.com/office/powerpoint/2010/main" val="338613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924BE7F-D13B-5143-8EE6-F7CF125D8700}" type="slidenum">
              <a:rPr lang="en-US">
                <a:solidFill>
                  <a:prstClr val="black"/>
                </a:solidFill>
                <a:latin typeface="Calibri"/>
              </a:rPr>
              <a:pPr defTabSz="931774">
                <a:defRPr/>
              </a:pPr>
              <a:t>8</a:t>
            </a:fld>
            <a:endParaRPr lang="en-US" dirty="0">
              <a:solidFill>
                <a:prstClr val="black"/>
              </a:solidFill>
              <a:latin typeface="Calibri"/>
            </a:endParaRPr>
          </a:p>
        </p:txBody>
      </p:sp>
    </p:spTree>
    <p:extLst>
      <p:ext uri="{BB962C8B-B14F-4D97-AF65-F5344CB8AC3E}">
        <p14:creationId xmlns:p14="http://schemas.microsoft.com/office/powerpoint/2010/main" val="413631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924BE7F-D13B-5143-8EE6-F7CF125D8700}" type="slidenum">
              <a:rPr lang="en-US">
                <a:solidFill>
                  <a:prstClr val="black"/>
                </a:solidFill>
                <a:latin typeface="Calibri"/>
              </a:rPr>
              <a:pPr defTabSz="931774">
                <a:defRPr/>
              </a:pPr>
              <a:t>9</a:t>
            </a:fld>
            <a:endParaRPr lang="en-US" dirty="0">
              <a:solidFill>
                <a:prstClr val="black"/>
              </a:solidFill>
              <a:latin typeface="Calibri"/>
            </a:endParaRPr>
          </a:p>
        </p:txBody>
      </p:sp>
    </p:spTree>
    <p:extLst>
      <p:ext uri="{BB962C8B-B14F-4D97-AF65-F5344CB8AC3E}">
        <p14:creationId xmlns:p14="http://schemas.microsoft.com/office/powerpoint/2010/main" val="316856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4BE7F-D13B-5143-8EE6-F7CF125D8700}" type="slidenum">
              <a:rPr lang="en-US" smtClean="0"/>
              <a:pPr/>
              <a:t>10</a:t>
            </a:fld>
            <a:endParaRPr lang="en-US" dirty="0"/>
          </a:p>
        </p:txBody>
      </p:sp>
    </p:spTree>
    <p:extLst>
      <p:ext uri="{BB962C8B-B14F-4D97-AF65-F5344CB8AC3E}">
        <p14:creationId xmlns:p14="http://schemas.microsoft.com/office/powerpoint/2010/main" val="195770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1181100"/>
            <a:ext cx="4254500" cy="3190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0C51D-B107-C04E-BB01-CA2B77E09F06}" type="slidenum">
              <a:rPr lang="en-US" smtClean="0"/>
              <a:t>11</a:t>
            </a:fld>
            <a:endParaRPr lang="en-US"/>
          </a:p>
        </p:txBody>
      </p:sp>
    </p:spTree>
    <p:extLst>
      <p:ext uri="{BB962C8B-B14F-4D97-AF65-F5344CB8AC3E}">
        <p14:creationId xmlns:p14="http://schemas.microsoft.com/office/powerpoint/2010/main" val="371485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0C51D-B107-C04E-BB01-CA2B77E09F06}" type="slidenum">
              <a:rPr lang="en-US" smtClean="0"/>
              <a:t>12</a:t>
            </a:fld>
            <a:endParaRPr lang="en-US"/>
          </a:p>
        </p:txBody>
      </p:sp>
    </p:spTree>
    <p:extLst>
      <p:ext uri="{BB962C8B-B14F-4D97-AF65-F5344CB8AC3E}">
        <p14:creationId xmlns:p14="http://schemas.microsoft.com/office/powerpoint/2010/main" val="145812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4BE7F-D13B-5143-8EE6-F7CF125D8700}" type="slidenum">
              <a:rPr lang="en-US" smtClean="0"/>
              <a:pPr/>
              <a:t>16</a:t>
            </a:fld>
            <a:endParaRPr lang="en-US" dirty="0"/>
          </a:p>
        </p:txBody>
      </p:sp>
    </p:spTree>
    <p:extLst>
      <p:ext uri="{BB962C8B-B14F-4D97-AF65-F5344CB8AC3E}">
        <p14:creationId xmlns:p14="http://schemas.microsoft.com/office/powerpoint/2010/main" val="423622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71231-6CFC-1B4F-9960-2AAAA19E2782}" type="slidenum">
              <a:rPr lang="en-US" smtClean="0"/>
              <a:t>17</a:t>
            </a:fld>
            <a:endParaRPr lang="en-US" dirty="0"/>
          </a:p>
        </p:txBody>
      </p:sp>
    </p:spTree>
    <p:extLst>
      <p:ext uri="{BB962C8B-B14F-4D97-AF65-F5344CB8AC3E}">
        <p14:creationId xmlns:p14="http://schemas.microsoft.com/office/powerpoint/2010/main" val="204253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5A1A4FA-1B6F-4A67-B370-BA7CC0A15C4F}"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85870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3F43B-5DEB-433A-833B-D012C27E3E2F}"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223958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CDEC8-8C72-4979-89C1-56EFE2DB0AF9}"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204702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0789F-D14D-4A6C-8ED7-B291FABBA07C}"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421486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89802-321D-432F-A96F-B050966F5148}"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2706725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FA86E3-3554-4144-A74E-FE1BDF07249C}"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3536720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548A59-93AF-4A7F-97D4-FCFF634AA9A9}"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2583997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B84EBA-079D-4836-A027-4DC4F7CB04DF}"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7234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94CDFD-5928-46D2-9975-09E497B562FC}" type="datetime1">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2668955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3B1B05-4A04-4A7B-A8BF-4E7B0BE8BF79}" type="datetime1">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246638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17133-2FD3-4715-B229-ADB22FD1C02A}" type="datetime1">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2910746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0825D9-4FAB-4298-8ED0-929B4CE2816C}"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239782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4804F-7268-44B6-A86D-5F16EEABAB9E}"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3631547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F0FD34-2073-4F84-9B54-1C2F77F0AC2C}"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1961471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945CB-73F3-4890-A9B3-764D0A13DAE0}"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2887638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5C17DE-0E53-4808-B6EA-76F3DF5FDD41}"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a:p>
        </p:txBody>
      </p:sp>
    </p:spTree>
    <p:extLst>
      <p:ext uri="{BB962C8B-B14F-4D97-AF65-F5344CB8AC3E}">
        <p14:creationId xmlns:p14="http://schemas.microsoft.com/office/powerpoint/2010/main" val="346694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BB9BE-50DA-4517-9406-0E487B41CFB1}" type="datetime1">
              <a:rPr lang="en-US"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415774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B44D4-76F8-4818-BBB3-36C67DDF7530}" type="datetime1">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398040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8C3B7-B358-4EDE-AB4D-67A0AA8AD29C}" type="datetime1">
              <a:rPr lang="en-US" smtClean="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428786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CFB00B-0312-4364-B58F-EF6D4F5BB4FC}" type="datetime1">
              <a:rPr lang="en-US" smtClean="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389817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01E36-B3F8-4EDC-B584-35BD75A7A303}" type="datetime1">
              <a:rPr lang="en-US" smtClean="0"/>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287993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E71E5-D248-4F37-B134-89734DEF0116}" type="datetime1">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400059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F85A7-FFEE-4EB8-AB6E-5AFC4FC6098E}" type="datetime1">
              <a:rPr lang="en-US"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213675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3346F-DAC9-4151-B2B3-792C5F1EAE18}" type="datetime1">
              <a:rPr lang="en-US" smtClean="0"/>
              <a:t>3/23/2022</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1393190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362E3-5C4E-4905-8FF5-870DAEA1A16D}" type="datetime1">
              <a:rPr lang="en-US" smtClean="0"/>
              <a:t>3/23/2022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A5F91-F975-434A-9168-AE72993C2CF9}" type="slidenum">
              <a:rPr lang="en-US" smtClean="0"/>
              <a:pPr/>
              <a:t>‹#›</a:t>
            </a:fld>
            <a:endParaRPr lang="en-US" dirty="0"/>
          </a:p>
        </p:txBody>
      </p:sp>
    </p:spTree>
    <p:extLst>
      <p:ext uri="{BB962C8B-B14F-4D97-AF65-F5344CB8AC3E}">
        <p14:creationId xmlns:p14="http://schemas.microsoft.com/office/powerpoint/2010/main" val="41081400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image" Target="../media/image12.emf"/><Relationship Id="rId2" Type="http://schemas.openxmlformats.org/officeDocument/2006/relationships/slideLayout" Target="../slideLayouts/slideLayout7.xml"/><Relationship Id="rId16" Type="http://schemas.openxmlformats.org/officeDocument/2006/relationships/oleObject" Target="../embeddings/oleObject8.bin"/><Relationship Id="rId1" Type="http://schemas.openxmlformats.org/officeDocument/2006/relationships/vmlDrawing" Target="../drawings/vmlDrawing7.v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chart" Target="../charts/chart7.xml"/><Relationship Id="rId10" Type="http://schemas.openxmlformats.org/officeDocument/2006/relationships/diagramData" Target="../diagrams/data4.xml"/><Relationship Id="rId19" Type="http://schemas.openxmlformats.org/officeDocument/2006/relationships/image" Target="../media/image13.emf"/><Relationship Id="rId4" Type="http://schemas.openxmlformats.org/officeDocument/2006/relationships/image" Target="../media/image1.gif"/><Relationship Id="rId9" Type="http://schemas.microsoft.com/office/2007/relationships/diagramDrawing" Target="../diagrams/drawing3.xml"/><Relationship Id="rId14" Type="http://schemas.microsoft.com/office/2007/relationships/diagramDrawing" Target="../diagrams/drawing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chart" Target="../charts/chart8.xml"/><Relationship Id="rId5" Type="http://schemas.openxmlformats.org/officeDocument/2006/relationships/image" Target="../media/image14.emf"/><Relationship Id="rId4" Type="http://schemas.openxmlformats.org/officeDocument/2006/relationships/oleObject" Target="../embeddings/oleObject10.bin"/><Relationship Id="rId9"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8.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54585" y="260216"/>
            <a:ext cx="3364949" cy="954107"/>
          </a:xfrm>
          <a:prstGeom prst="rect">
            <a:avLst/>
          </a:prstGeom>
          <a:noFill/>
        </p:spPr>
        <p:txBody>
          <a:bodyPr wrap="none" rtlCol="0">
            <a:spAutoFit/>
          </a:bodyPr>
          <a:lstStyle/>
          <a:p>
            <a:pPr algn="ctr"/>
            <a:r>
              <a:rPr lang="en-US" sz="2800" b="1" dirty="0">
                <a:solidFill>
                  <a:prstClr val="black"/>
                </a:solidFill>
                <a:latin typeface="Cambria"/>
                <a:cs typeface="Cambria"/>
              </a:rPr>
              <a:t>Louisiana Senate </a:t>
            </a:r>
          </a:p>
          <a:p>
            <a:pPr algn="ctr"/>
            <a:r>
              <a:rPr lang="en-US" sz="2800" b="1" dirty="0">
                <a:solidFill>
                  <a:prstClr val="black"/>
                </a:solidFill>
                <a:latin typeface="Cambria"/>
                <a:cs typeface="Cambria"/>
              </a:rPr>
              <a:t>Finance Committee</a:t>
            </a:r>
          </a:p>
        </p:txBody>
      </p:sp>
      <p:sp>
        <p:nvSpPr>
          <p:cNvPr id="9" name="TextBox 8"/>
          <p:cNvSpPr txBox="1"/>
          <p:nvPr/>
        </p:nvSpPr>
        <p:spPr>
          <a:xfrm>
            <a:off x="5063013" y="3942833"/>
            <a:ext cx="3748088" cy="1169551"/>
          </a:xfrm>
          <a:prstGeom prst="rect">
            <a:avLst/>
          </a:prstGeom>
          <a:noFill/>
        </p:spPr>
        <p:txBody>
          <a:bodyPr wrap="square" rtlCol="0">
            <a:spAutoFit/>
          </a:bodyPr>
          <a:lstStyle/>
          <a:p>
            <a:pPr algn="ctr"/>
            <a:r>
              <a:rPr lang="en-US" b="1" dirty="0" smtClean="0">
                <a:solidFill>
                  <a:prstClr val="black"/>
                </a:solidFill>
                <a:latin typeface="Cambria"/>
                <a:cs typeface="Cambria"/>
              </a:rPr>
              <a:t>FY23 Executive Budget</a:t>
            </a:r>
            <a:endParaRPr lang="en-US" b="1" dirty="0">
              <a:solidFill>
                <a:prstClr val="black"/>
              </a:solidFill>
              <a:latin typeface="Cambria"/>
              <a:cs typeface="Cambria"/>
            </a:endParaRPr>
          </a:p>
          <a:p>
            <a:pPr algn="ctr"/>
            <a:endParaRPr lang="en-US" sz="2000" b="1" dirty="0">
              <a:solidFill>
                <a:prstClr val="black"/>
              </a:solidFill>
              <a:latin typeface="Cambria"/>
              <a:cs typeface="Cambria"/>
            </a:endParaRPr>
          </a:p>
          <a:p>
            <a:pPr algn="ctr"/>
            <a:r>
              <a:rPr lang="en-US" sz="1600" b="1" dirty="0">
                <a:solidFill>
                  <a:prstClr val="black"/>
                </a:solidFill>
                <a:latin typeface="Cambria"/>
                <a:cs typeface="Cambria"/>
              </a:rPr>
              <a:t>13 </a:t>
            </a:r>
            <a:r>
              <a:rPr lang="mr-IN" sz="1600" b="1" dirty="0">
                <a:solidFill>
                  <a:prstClr val="black"/>
                </a:solidFill>
                <a:latin typeface="Cambria"/>
                <a:cs typeface="Cambria"/>
              </a:rPr>
              <a:t>–</a:t>
            </a:r>
            <a:r>
              <a:rPr lang="en-US" sz="1600" b="1" dirty="0">
                <a:solidFill>
                  <a:prstClr val="black"/>
                </a:solidFill>
                <a:latin typeface="Cambria"/>
                <a:cs typeface="Cambria"/>
              </a:rPr>
              <a:t>Department of Environmental Quality</a:t>
            </a:r>
          </a:p>
        </p:txBody>
      </p:sp>
      <p:sp>
        <p:nvSpPr>
          <p:cNvPr id="11" name="TextBox 10"/>
          <p:cNvSpPr txBox="1"/>
          <p:nvPr/>
        </p:nvSpPr>
        <p:spPr>
          <a:xfrm>
            <a:off x="6546569" y="5560425"/>
            <a:ext cx="780983" cy="230832"/>
          </a:xfrm>
          <a:prstGeom prst="rect">
            <a:avLst/>
          </a:prstGeom>
          <a:noFill/>
        </p:spPr>
        <p:txBody>
          <a:bodyPr wrap="none" rtlCol="0">
            <a:spAutoFit/>
          </a:bodyPr>
          <a:lstStyle/>
          <a:p>
            <a:pPr algn="ctr"/>
            <a:r>
              <a:rPr lang="en-US" sz="900" dirty="0" smtClean="0">
                <a:solidFill>
                  <a:prstClr val="black"/>
                </a:solidFill>
                <a:latin typeface="Cambria"/>
                <a:cs typeface="Cambria"/>
              </a:rPr>
              <a:t>March 2022</a:t>
            </a:r>
            <a:endParaRPr lang="en-US" sz="900" dirty="0">
              <a:solidFill>
                <a:prstClr val="black"/>
              </a:solidFill>
              <a:latin typeface="Cambria"/>
              <a:cs typeface="Cambria"/>
            </a:endParaRPr>
          </a:p>
        </p:txBody>
      </p:sp>
      <p:pic>
        <p:nvPicPr>
          <p:cNvPr id="12" name="Picture 11"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536" y="1631585"/>
            <a:ext cx="1893042" cy="1893984"/>
          </a:xfrm>
          <a:prstGeom prst="rect">
            <a:avLst/>
          </a:prstGeom>
        </p:spPr>
      </p:pic>
      <p:pic>
        <p:nvPicPr>
          <p:cNvPr id="6" name="Picture 5" descr="IMG_0568.JPG"/>
          <p:cNvPicPr>
            <a:picLocks noChangeAspect="1"/>
          </p:cNvPicPr>
          <p:nvPr/>
        </p:nvPicPr>
        <p:blipFill rotWithShape="1">
          <a:blip r:embed="rId3" cstate="print">
            <a:extLst>
              <a:ext uri="{28A0092B-C50C-407E-A947-70E740481C1C}">
                <a14:useLocalDpi xmlns:a14="http://schemas.microsoft.com/office/drawing/2010/main" val="0"/>
              </a:ext>
            </a:extLst>
          </a:blip>
          <a:srcRect t="3381" b="1765"/>
          <a:stretch/>
        </p:blipFill>
        <p:spPr>
          <a:xfrm rot="5400000">
            <a:off x="-807284" y="1073607"/>
            <a:ext cx="6614905" cy="4705828"/>
          </a:xfrm>
          <a:prstGeom prst="rect">
            <a:avLst/>
          </a:prstGeom>
          <a:noFill/>
          <a:ln>
            <a:solidFill>
              <a:schemeClr val="bg2">
                <a:lumMod val="50000"/>
              </a:schemeClr>
            </a:solidFill>
          </a:ln>
        </p:spPr>
      </p:pic>
      <p:sp>
        <p:nvSpPr>
          <p:cNvPr id="5" name="Rectangle 4"/>
          <p:cNvSpPr/>
          <p:nvPr/>
        </p:nvSpPr>
        <p:spPr>
          <a:xfrm>
            <a:off x="145525" y="119070"/>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ffectLst>
                <a:outerShdw blurRad="60007" dist="310007" dir="7680000" sy="30000" kx="1300200" algn="ctr" rotWithShape="0">
                  <a:prstClr val="black">
                    <a:alpha val="32000"/>
                  </a:prstClr>
                </a:outerShdw>
              </a:effectLst>
              <a:latin typeface="Calibri"/>
            </a:endParaRPr>
          </a:p>
        </p:txBody>
      </p:sp>
      <p:sp>
        <p:nvSpPr>
          <p:cNvPr id="13" name="TextBox 12"/>
          <p:cNvSpPr txBox="1"/>
          <p:nvPr/>
        </p:nvSpPr>
        <p:spPr>
          <a:xfrm>
            <a:off x="5806786" y="6208522"/>
            <a:ext cx="2260555" cy="400110"/>
          </a:xfrm>
          <a:prstGeom prst="rect">
            <a:avLst/>
          </a:prstGeom>
          <a:noFill/>
        </p:spPr>
        <p:txBody>
          <a:bodyPr wrap="none" rtlCol="0">
            <a:spAutoFit/>
          </a:bodyPr>
          <a:lstStyle/>
          <a:p>
            <a:pPr algn="ctr"/>
            <a:r>
              <a:rPr lang="en-US" sz="1000" i="1" dirty="0" smtClean="0">
                <a:solidFill>
                  <a:prstClr val="black"/>
                </a:solidFill>
                <a:latin typeface="Cambria"/>
                <a:cs typeface="Cambria"/>
              </a:rPr>
              <a:t>Senator Patrick Page Cortez, </a:t>
            </a:r>
            <a:r>
              <a:rPr lang="en-US" sz="1000" i="1" dirty="0">
                <a:solidFill>
                  <a:prstClr val="black"/>
                </a:solidFill>
                <a:latin typeface="Cambria"/>
                <a:cs typeface="Cambria"/>
              </a:rPr>
              <a:t>President</a:t>
            </a:r>
          </a:p>
          <a:p>
            <a:pPr algn="ctr"/>
            <a:r>
              <a:rPr lang="en-US" sz="1000" i="1" dirty="0" smtClean="0">
                <a:solidFill>
                  <a:prstClr val="black"/>
                </a:solidFill>
                <a:latin typeface="Cambria"/>
                <a:cs typeface="Cambria"/>
              </a:rPr>
              <a:t>Senator </a:t>
            </a:r>
            <a:r>
              <a:rPr lang="en-US" sz="1000" i="1" dirty="0" err="1" smtClean="0">
                <a:solidFill>
                  <a:prstClr val="black"/>
                </a:solidFill>
                <a:latin typeface="Cambria"/>
                <a:cs typeface="Cambria"/>
              </a:rPr>
              <a:t>Bodi</a:t>
            </a:r>
            <a:r>
              <a:rPr lang="en-US" sz="1000" i="1" dirty="0" smtClean="0">
                <a:solidFill>
                  <a:prstClr val="black"/>
                </a:solidFill>
                <a:latin typeface="Cambria"/>
                <a:cs typeface="Cambria"/>
              </a:rPr>
              <a:t> White, </a:t>
            </a:r>
            <a:r>
              <a:rPr lang="en-US" sz="1000" i="1" dirty="0">
                <a:solidFill>
                  <a:prstClr val="black"/>
                </a:solidFill>
                <a:latin typeface="Cambria"/>
                <a:cs typeface="Cambria"/>
              </a:rPr>
              <a:t>Chairman</a:t>
            </a:r>
          </a:p>
        </p:txBody>
      </p:sp>
    </p:spTree>
    <p:extLst>
      <p:ext uri="{BB962C8B-B14F-4D97-AF65-F5344CB8AC3E}">
        <p14:creationId xmlns:p14="http://schemas.microsoft.com/office/powerpoint/2010/main" val="163386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5523" y="119068"/>
            <a:ext cx="8870317" cy="6614903"/>
            <a:chOff x="145523" y="119068"/>
            <a:chExt cx="8870317" cy="6614903"/>
          </a:xfrm>
        </p:grpSpPr>
        <p:grpSp>
          <p:nvGrpSpPr>
            <p:cNvPr id="14" name="Group 13"/>
            <p:cNvGrpSpPr/>
            <p:nvPr/>
          </p:nvGrpSpPr>
          <p:grpSpPr>
            <a:xfrm>
              <a:off x="145523" y="119068"/>
              <a:ext cx="8870317" cy="6614903"/>
              <a:chOff x="145523" y="119068"/>
              <a:chExt cx="8870317" cy="6614903"/>
            </a:xfrm>
          </p:grpSpPr>
          <p:sp>
            <p:nvSpPr>
              <p:cNvPr id="16" name="Rectangle 15"/>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7" name="Rectangle 16"/>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5" name="Picture 14"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12" name="Rectangle 11"/>
          <p:cNvSpPr/>
          <p:nvPr/>
        </p:nvSpPr>
        <p:spPr>
          <a:xfrm>
            <a:off x="1079867" y="150292"/>
            <a:ext cx="7800741" cy="769441"/>
          </a:xfrm>
          <a:prstGeom prst="rect">
            <a:avLst/>
          </a:prstGeom>
        </p:spPr>
        <p:txBody>
          <a:bodyPr wrap="square">
            <a:spAutoFit/>
          </a:bodyPr>
          <a:lstStyle/>
          <a:p>
            <a:pPr algn="ctr"/>
            <a:r>
              <a:rPr lang="en-US" sz="2400" dirty="0" smtClean="0">
                <a:solidFill>
                  <a:srgbClr val="FFFFCC"/>
                </a:solidFill>
                <a:latin typeface="Cambria"/>
                <a:cs typeface="Cambria"/>
              </a:rPr>
              <a:t>Environmental Quality</a:t>
            </a:r>
            <a:endParaRPr lang="en-US" sz="2400" dirty="0">
              <a:solidFill>
                <a:srgbClr val="FFFFCC"/>
              </a:solidFill>
              <a:latin typeface="Cambria"/>
              <a:cs typeface="Cambria"/>
            </a:endParaRPr>
          </a:p>
          <a:p>
            <a:pPr algn="ctr"/>
            <a:r>
              <a:rPr lang="en-US" sz="2000" dirty="0" smtClean="0">
                <a:solidFill>
                  <a:srgbClr val="FFFFCC"/>
                </a:solidFill>
                <a:latin typeface="Cambria"/>
                <a:cs typeface="Cambria"/>
              </a:rPr>
              <a:t>FY22 </a:t>
            </a:r>
            <a:r>
              <a:rPr lang="en-US" sz="2000" dirty="0">
                <a:solidFill>
                  <a:srgbClr val="FFFFCC"/>
                </a:solidFill>
                <a:latin typeface="Cambria"/>
                <a:cs typeface="Cambria"/>
              </a:rPr>
              <a:t>Enacted vs. </a:t>
            </a:r>
            <a:r>
              <a:rPr lang="en-US" sz="2000" dirty="0" smtClean="0">
                <a:solidFill>
                  <a:srgbClr val="FFFFCC"/>
                </a:solidFill>
                <a:latin typeface="Cambria"/>
                <a:cs typeface="Cambria"/>
              </a:rPr>
              <a:t>FY23 Recommended </a:t>
            </a:r>
            <a:r>
              <a:rPr lang="en-US" sz="2000" dirty="0">
                <a:solidFill>
                  <a:srgbClr val="FFFFCC"/>
                </a:solidFill>
                <a:latin typeface="Cambria"/>
                <a:cs typeface="Cambria"/>
              </a:rPr>
              <a:t>Means of Finance by Agency</a:t>
            </a:r>
          </a:p>
        </p:txBody>
      </p:sp>
      <p:sp>
        <p:nvSpPr>
          <p:cNvPr id="13"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10</a:t>
            </a:fld>
            <a:endParaRPr lang="en-US" sz="1000" i="1" dirty="0">
              <a:solidFill>
                <a:schemeClr val="accent1"/>
              </a:solidFill>
              <a:latin typeface="Bernard MT Condensed"/>
              <a:cs typeface="Bernard MT Condensed"/>
            </a:endParaRPr>
          </a:p>
        </p:txBody>
      </p:sp>
      <p:graphicFrame>
        <p:nvGraphicFramePr>
          <p:cNvPr id="5" name="Object 4">
            <a:extLst>
              <a:ext uri="{FF2B5EF4-FFF2-40B4-BE49-F238E27FC236}">
                <a16:creationId xmlns:a16="http://schemas.microsoft.com/office/drawing/2014/main" id="{2073694D-CA61-FE40-AEE5-B9F8FDA6F58C}"/>
              </a:ext>
            </a:extLst>
          </p:cNvPr>
          <p:cNvGraphicFramePr>
            <a:graphicFrameLocks noChangeAspect="1"/>
          </p:cNvGraphicFramePr>
          <p:nvPr>
            <p:extLst>
              <p:ext uri="{D42A27DB-BD31-4B8C-83A1-F6EECF244321}">
                <p14:modId xmlns:p14="http://schemas.microsoft.com/office/powerpoint/2010/main" val="320028301"/>
              </p:ext>
            </p:extLst>
          </p:nvPr>
        </p:nvGraphicFramePr>
        <p:xfrm>
          <a:off x="314325" y="1255713"/>
          <a:ext cx="8566150" cy="4583112"/>
        </p:xfrm>
        <a:graphic>
          <a:graphicData uri="http://schemas.openxmlformats.org/presentationml/2006/ole">
            <mc:AlternateContent xmlns:mc="http://schemas.openxmlformats.org/markup-compatibility/2006">
              <mc:Choice xmlns:v="urn:schemas-microsoft-com:vml" Requires="v">
                <p:oleObj spid="_x0000_s16493" name="Worksheet" r:id="rId5" imgW="10210742" imgH="5629352" progId="Excel.Sheet.12">
                  <p:embed/>
                </p:oleObj>
              </mc:Choice>
              <mc:Fallback>
                <p:oleObj name="Worksheet" r:id="rId5" imgW="10210742" imgH="5629352" progId="Excel.Sheet.12">
                  <p:embed/>
                  <p:pic>
                    <p:nvPicPr>
                      <p:cNvPr id="5" name="Object 4">
                        <a:extLst>
                          <a:ext uri="{FF2B5EF4-FFF2-40B4-BE49-F238E27FC236}">
                            <a16:creationId xmlns:a16="http://schemas.microsoft.com/office/drawing/2014/main" id="{2073694D-CA61-FE40-AEE5-B9F8FDA6F58C}"/>
                          </a:ext>
                        </a:extLst>
                      </p:cNvPr>
                      <p:cNvPicPr/>
                      <p:nvPr/>
                    </p:nvPicPr>
                    <p:blipFill>
                      <a:blip r:embed="rId6"/>
                      <a:stretch>
                        <a:fillRect/>
                      </a:stretch>
                    </p:blipFill>
                    <p:spPr>
                      <a:xfrm>
                        <a:off x="314325" y="1255713"/>
                        <a:ext cx="8566150" cy="4583112"/>
                      </a:xfrm>
                      <a:prstGeom prst="rect">
                        <a:avLst/>
                      </a:prstGeom>
                      <a:ln>
                        <a:solidFill>
                          <a:schemeClr val="tx1"/>
                        </a:solidFill>
                      </a:ln>
                    </p:spPr>
                  </p:pic>
                </p:oleObj>
              </mc:Fallback>
            </mc:AlternateContent>
          </a:graphicData>
        </a:graphic>
      </p:graphicFrame>
      <p:sp>
        <p:nvSpPr>
          <p:cNvPr id="2" name="TextBox 1">
            <a:extLst>
              <a:ext uri="{FF2B5EF4-FFF2-40B4-BE49-F238E27FC236}">
                <a16:creationId xmlns:a16="http://schemas.microsoft.com/office/drawing/2014/main" id="{729D564B-2EE7-5D40-A4C4-AD469B823385}"/>
              </a:ext>
            </a:extLst>
          </p:cNvPr>
          <p:cNvSpPr txBox="1"/>
          <p:nvPr/>
        </p:nvSpPr>
        <p:spPr>
          <a:xfrm>
            <a:off x="350527" y="4085170"/>
            <a:ext cx="8493745" cy="1615827"/>
          </a:xfrm>
          <a:prstGeom prst="rect">
            <a:avLst/>
          </a:prstGeom>
          <a:noFill/>
        </p:spPr>
        <p:txBody>
          <a:bodyPr wrap="square" rtlCol="0">
            <a:spAutoFit/>
          </a:bodyPr>
          <a:lstStyle/>
          <a:p>
            <a:pPr algn="just"/>
            <a:r>
              <a:rPr lang="en-US" sz="1100" dirty="0">
                <a:latin typeface="Cambria" panose="02040503050406030204" pitchFamily="18" charset="0"/>
              </a:rPr>
              <a:t>The </a:t>
            </a:r>
            <a:r>
              <a:rPr lang="en-US" sz="1100" dirty="0" smtClean="0">
                <a:latin typeface="Cambria" panose="02040503050406030204" pitchFamily="18" charset="0"/>
              </a:rPr>
              <a:t>FY23 Recommended </a:t>
            </a:r>
            <a:r>
              <a:rPr lang="en-US" sz="1100" dirty="0">
                <a:latin typeface="Cambria" panose="02040503050406030204" pitchFamily="18" charset="0"/>
              </a:rPr>
              <a:t>Budget for </a:t>
            </a:r>
            <a:r>
              <a:rPr lang="en-US" sz="1100" dirty="0" smtClean="0">
                <a:latin typeface="Cambria" panose="02040503050406030204" pitchFamily="18" charset="0"/>
              </a:rPr>
              <a:t>DEQ </a:t>
            </a:r>
            <a:r>
              <a:rPr lang="en-US" sz="1100" dirty="0">
                <a:latin typeface="Cambria" panose="02040503050406030204" pitchFamily="18" charset="0"/>
              </a:rPr>
              <a:t>is </a:t>
            </a:r>
            <a:r>
              <a:rPr lang="en-US" sz="1100" dirty="0" smtClean="0">
                <a:latin typeface="Cambria" panose="02040503050406030204" pitchFamily="18" charset="0"/>
              </a:rPr>
              <a:t>an increase </a:t>
            </a:r>
            <a:r>
              <a:rPr lang="en-US" sz="1100" dirty="0">
                <a:latin typeface="Cambria" panose="02040503050406030204" pitchFamily="18" charset="0"/>
              </a:rPr>
              <a:t>of </a:t>
            </a:r>
            <a:r>
              <a:rPr lang="en-US" sz="1100" dirty="0" smtClean="0">
                <a:latin typeface="Cambria" panose="02040503050406030204" pitchFamily="18" charset="0"/>
              </a:rPr>
              <a:t>$5.2 million over FY22 </a:t>
            </a:r>
            <a:r>
              <a:rPr lang="en-US" sz="1100" dirty="0">
                <a:latin typeface="Cambria" panose="02040503050406030204" pitchFamily="18" charset="0"/>
              </a:rPr>
              <a:t>Enacted. This equates to a </a:t>
            </a:r>
            <a:r>
              <a:rPr lang="en-US" sz="1100" dirty="0" smtClean="0">
                <a:latin typeface="Cambria" panose="02040503050406030204" pitchFamily="18" charset="0"/>
              </a:rPr>
              <a:t>3.8 percentage increase</a:t>
            </a:r>
            <a:r>
              <a:rPr lang="en-US" sz="1100" dirty="0">
                <a:latin typeface="Cambria" panose="02040503050406030204" pitchFamily="18" charset="0"/>
              </a:rPr>
              <a:t>.</a:t>
            </a:r>
          </a:p>
          <a:p>
            <a:pPr algn="just"/>
            <a:endParaRPr lang="en-US" sz="1100" dirty="0">
              <a:latin typeface="Cambria" panose="02040503050406030204" pitchFamily="18" charset="0"/>
            </a:endParaRPr>
          </a:p>
          <a:p>
            <a:pPr algn="just"/>
            <a:r>
              <a:rPr lang="en-US" sz="1100" dirty="0">
                <a:latin typeface="Cambria" panose="02040503050406030204" pitchFamily="18" charset="0"/>
              </a:rPr>
              <a:t>The Office of Environmental </a:t>
            </a:r>
            <a:r>
              <a:rPr lang="en-US" sz="1100" dirty="0" smtClean="0">
                <a:latin typeface="Cambria" panose="02040503050406030204" pitchFamily="18" charset="0"/>
              </a:rPr>
              <a:t>Assessment </a:t>
            </a:r>
            <a:r>
              <a:rPr lang="en-US" sz="1100" dirty="0">
                <a:latin typeface="Cambria" panose="02040503050406030204" pitchFamily="18" charset="0"/>
              </a:rPr>
              <a:t>showed </a:t>
            </a:r>
            <a:r>
              <a:rPr lang="en-US" sz="1100" dirty="0" smtClean="0">
                <a:latin typeface="Cambria" panose="02040503050406030204" pitchFamily="18" charset="0"/>
              </a:rPr>
              <a:t>the largest increase of $2.9 million followed by the Office of Environmental Compliance at $2.3 million. The Office of Management and Finance showed a decrease of </a:t>
            </a:r>
            <a:r>
              <a:rPr lang="en-US" sz="1100" dirty="0" smtClean="0">
                <a:solidFill>
                  <a:srgbClr val="FF0000"/>
                </a:solidFill>
                <a:latin typeface="Cambria" panose="02040503050406030204" pitchFamily="18" charset="0"/>
              </a:rPr>
              <a:t>($1.5 million)</a:t>
            </a:r>
            <a:r>
              <a:rPr lang="en-US" sz="1100" dirty="0" smtClean="0">
                <a:latin typeface="Cambria" panose="02040503050406030204" pitchFamily="18" charset="0"/>
              </a:rPr>
              <a:t>. </a:t>
            </a:r>
            <a:r>
              <a:rPr lang="en-US" sz="1100" dirty="0" smtClean="0">
                <a:solidFill>
                  <a:srgbClr val="FF0000"/>
                </a:solidFill>
                <a:latin typeface="Cambria" panose="02040503050406030204" pitchFamily="18" charset="0"/>
              </a:rPr>
              <a:t>  </a:t>
            </a:r>
          </a:p>
          <a:p>
            <a:pPr algn="just"/>
            <a:endParaRPr lang="en-US" sz="1100" dirty="0">
              <a:latin typeface="Cambria" panose="02040503050406030204" pitchFamily="18" charset="0"/>
            </a:endParaRPr>
          </a:p>
          <a:p>
            <a:pPr algn="just"/>
            <a:r>
              <a:rPr lang="en-US" sz="1100" dirty="0" smtClean="0">
                <a:latin typeface="Cambria" panose="02040503050406030204" pitchFamily="18" charset="0"/>
              </a:rPr>
              <a:t>Fees and Self-generated Revenues showed the </a:t>
            </a:r>
            <a:r>
              <a:rPr lang="en-US" sz="1100" dirty="0">
                <a:latin typeface="Cambria" panose="02040503050406030204" pitchFamily="18" charset="0"/>
              </a:rPr>
              <a:t>greatest increase at </a:t>
            </a:r>
            <a:r>
              <a:rPr lang="en-US" sz="1100" dirty="0" smtClean="0">
                <a:latin typeface="Cambria" panose="02040503050406030204" pitchFamily="18" charset="0"/>
              </a:rPr>
              <a:t>$31.7 million. There was a reduction in Statutory Dedications of</a:t>
            </a:r>
            <a:r>
              <a:rPr lang="en-US" sz="1100" dirty="0" smtClean="0">
                <a:solidFill>
                  <a:srgbClr val="FF0000"/>
                </a:solidFill>
                <a:latin typeface="Cambria" panose="02040503050406030204" pitchFamily="18" charset="0"/>
              </a:rPr>
              <a:t> ($28.8 million)</a:t>
            </a:r>
            <a:r>
              <a:rPr lang="en-US" sz="1100" dirty="0" smtClean="0">
                <a:latin typeface="Cambria" panose="02040503050406030204" pitchFamily="18" charset="0"/>
              </a:rPr>
              <a:t>.</a:t>
            </a:r>
            <a:r>
              <a:rPr lang="en-US" sz="1100" dirty="0">
                <a:latin typeface="Cambria" panose="02040503050406030204" pitchFamily="18" charset="0"/>
                <a:ea typeface="Cambria" panose="02040503050406030204" pitchFamily="18" charset="0"/>
                <a:cs typeface="Cambria"/>
              </a:rPr>
              <a:t> </a:t>
            </a:r>
            <a:r>
              <a:rPr lang="en-US" sz="1100" dirty="0" smtClean="0">
                <a:latin typeface="Cambria" panose="02040503050406030204" pitchFamily="18" charset="0"/>
                <a:ea typeface="Cambria" panose="02040503050406030204" pitchFamily="18" charset="0"/>
                <a:cs typeface="Cambria"/>
              </a:rPr>
              <a:t>This reduction is due to the </a:t>
            </a:r>
            <a:r>
              <a:rPr lang="en-US" sz="1100" dirty="0">
                <a:latin typeface="Cambria" panose="02040503050406030204" pitchFamily="18" charset="0"/>
                <a:ea typeface="Cambria" panose="02040503050406030204" pitchFamily="18" charset="0"/>
              </a:rPr>
              <a:t>Lead Hazard Reduction Fund</a:t>
            </a:r>
            <a:r>
              <a:rPr lang="en-US" sz="1100" dirty="0" smtClean="0">
                <a:latin typeface="Cambria" panose="02040503050406030204" pitchFamily="18" charset="0"/>
                <a:ea typeface="Cambria" panose="02040503050406030204" pitchFamily="18" charset="0"/>
              </a:rPr>
              <a:t>, </a:t>
            </a:r>
            <a:r>
              <a:rPr lang="en-US" sz="1100" dirty="0">
                <a:latin typeface="Cambria" panose="02040503050406030204" pitchFamily="18" charset="0"/>
                <a:ea typeface="Cambria" panose="02040503050406030204" pitchFamily="18" charset="0"/>
                <a:cs typeface="Cambria"/>
              </a:rPr>
              <a:t>Motor Fuels Underground Tank Fund, and the Waste Tire Management Fund </a:t>
            </a:r>
            <a:r>
              <a:rPr lang="en-US" sz="1100" dirty="0" smtClean="0">
                <a:latin typeface="Cambria" panose="02040503050406030204" pitchFamily="18" charset="0"/>
                <a:ea typeface="Cambria" panose="02040503050406030204" pitchFamily="18" charset="0"/>
                <a:cs typeface="Cambria"/>
              </a:rPr>
              <a:t>being </a:t>
            </a:r>
            <a:r>
              <a:rPr lang="en-US" sz="1100" dirty="0">
                <a:latin typeface="Cambria" panose="02040503050406030204" pitchFamily="18" charset="0"/>
                <a:ea typeface="Cambria" panose="02040503050406030204" pitchFamily="18" charset="0"/>
                <a:cs typeface="Cambria"/>
              </a:rPr>
              <a:t>re-classified as Fees and Self-generated Revenues in accordance with Act 114 of the 2021 Regular Legislative Session.  </a:t>
            </a:r>
            <a:endParaRPr lang="en-US" sz="1100" dirty="0"/>
          </a:p>
          <a:p>
            <a:pPr algn="just"/>
            <a:endParaRPr lang="en-US" sz="1100" dirty="0">
              <a:latin typeface="Cambria" panose="02040503050406030204" pitchFamily="18" charset="0"/>
            </a:endParaRPr>
          </a:p>
        </p:txBody>
      </p:sp>
    </p:spTree>
    <p:extLst>
      <p:ext uri="{BB962C8B-B14F-4D97-AF65-F5344CB8AC3E}">
        <p14:creationId xmlns:p14="http://schemas.microsoft.com/office/powerpoint/2010/main" val="288528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0E7E77-C8BD-E546-AAB5-5E5F850FDCF7}"/>
              </a:ext>
            </a:extLst>
          </p:cNvPr>
          <p:cNvSpPr/>
          <p:nvPr/>
        </p:nvSpPr>
        <p:spPr>
          <a:xfrm>
            <a:off x="145523" y="121703"/>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Rectangle 2">
            <a:extLst>
              <a:ext uri="{FF2B5EF4-FFF2-40B4-BE49-F238E27FC236}">
                <a16:creationId xmlns:a16="http://schemas.microsoft.com/office/drawing/2014/main" id="{A967A504-A717-9C4C-87A6-8A13B5E562F6}"/>
              </a:ext>
            </a:extLst>
          </p:cNvPr>
          <p:cNvSpPr/>
          <p:nvPr/>
        </p:nvSpPr>
        <p:spPr>
          <a:xfrm>
            <a:off x="145525" y="119071"/>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raidedSeal.gif">
            <a:extLst>
              <a:ext uri="{FF2B5EF4-FFF2-40B4-BE49-F238E27FC236}">
                <a16:creationId xmlns:a16="http://schemas.microsoft.com/office/drawing/2014/main" id="{0718051F-5850-EA49-BA55-ED5267CA2D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2" y="150293"/>
            <a:ext cx="773715" cy="789835"/>
          </a:xfrm>
          <a:prstGeom prst="rect">
            <a:avLst/>
          </a:prstGeom>
          <a:solidFill>
            <a:srgbClr val="212935"/>
          </a:solidFill>
          <a:ln>
            <a:noFill/>
          </a:ln>
        </p:spPr>
      </p:pic>
      <p:sp>
        <p:nvSpPr>
          <p:cNvPr id="5" name="Rectangle 4">
            <a:extLst>
              <a:ext uri="{FF2B5EF4-FFF2-40B4-BE49-F238E27FC236}">
                <a16:creationId xmlns:a16="http://schemas.microsoft.com/office/drawing/2014/main" id="{A017B461-56C7-0941-A943-5CA997F3E91F}"/>
              </a:ext>
            </a:extLst>
          </p:cNvPr>
          <p:cNvSpPr/>
          <p:nvPr/>
        </p:nvSpPr>
        <p:spPr>
          <a:xfrm>
            <a:off x="1850404" y="163235"/>
            <a:ext cx="6463016" cy="769441"/>
          </a:xfrm>
          <a:prstGeom prst="rect">
            <a:avLst/>
          </a:prstGeom>
        </p:spPr>
        <p:txBody>
          <a:bodyPr wrap="square">
            <a:spAutoFit/>
          </a:bodyPr>
          <a:lstStyle/>
          <a:p>
            <a:pPr algn="ctr"/>
            <a:r>
              <a:rPr lang="en-US" sz="2400" dirty="0">
                <a:solidFill>
                  <a:srgbClr val="FFFFCC"/>
                </a:solidFill>
                <a:latin typeface="Cambria"/>
                <a:cs typeface="Cambria"/>
              </a:rPr>
              <a:t>Categorical Expenditures</a:t>
            </a:r>
          </a:p>
          <a:p>
            <a:pPr algn="ctr"/>
            <a:r>
              <a:rPr lang="en-US" sz="2000" dirty="0">
                <a:solidFill>
                  <a:srgbClr val="FFFFCC"/>
                </a:solidFill>
                <a:latin typeface="Cambria"/>
                <a:cs typeface="Cambria"/>
              </a:rPr>
              <a:t>Examples of Categories</a:t>
            </a:r>
          </a:p>
        </p:txBody>
      </p:sp>
      <p:sp>
        <p:nvSpPr>
          <p:cNvPr id="8" name="Slide Number Placeholder 7">
            <a:extLst>
              <a:ext uri="{FF2B5EF4-FFF2-40B4-BE49-F238E27FC236}">
                <a16:creationId xmlns:a16="http://schemas.microsoft.com/office/drawing/2014/main" id="{CFE9E86B-9722-7E4C-9FFC-001CF7CD49D8}"/>
              </a:ext>
            </a:extLst>
          </p:cNvPr>
          <p:cNvSpPr>
            <a:spLocks noGrp="1"/>
          </p:cNvSpPr>
          <p:nvPr>
            <p:ph type="sldNum" sz="quarter" idx="12"/>
          </p:nvPr>
        </p:nvSpPr>
        <p:spPr>
          <a:xfrm>
            <a:off x="8404167" y="6367468"/>
            <a:ext cx="600013" cy="365125"/>
          </a:xfrm>
        </p:spPr>
        <p:txBody>
          <a:bodyPr/>
          <a:lstStyle/>
          <a:p>
            <a:fld id="{DD5C01E5-A201-2248-BB09-23B2DD990E8D}" type="slidenum">
              <a:rPr lang="en-US" b="1" i="1" smtClean="0">
                <a:solidFill>
                  <a:schemeClr val="accent1"/>
                </a:solidFill>
                <a:latin typeface="Cambria" panose="02040503050406030204" pitchFamily="18" charset="0"/>
              </a:rPr>
              <a:t>11</a:t>
            </a:fld>
            <a:endParaRPr lang="en-US" b="1" i="1" dirty="0">
              <a:solidFill>
                <a:schemeClr val="accent1"/>
              </a:solidFill>
              <a:latin typeface="Cambria" panose="02040503050406030204" pitchFamily="18" charset="0"/>
            </a:endParaRPr>
          </a:p>
        </p:txBody>
      </p:sp>
      <p:sp>
        <p:nvSpPr>
          <p:cNvPr id="13" name="TextBox 12">
            <a:extLst>
              <a:ext uri="{FF2B5EF4-FFF2-40B4-BE49-F238E27FC236}">
                <a16:creationId xmlns:a16="http://schemas.microsoft.com/office/drawing/2014/main" id="{FDDCC3BD-12C3-2241-B114-779AF858AD32}"/>
              </a:ext>
            </a:extLst>
          </p:cNvPr>
          <p:cNvSpPr txBox="1"/>
          <p:nvPr/>
        </p:nvSpPr>
        <p:spPr>
          <a:xfrm>
            <a:off x="305055" y="1539776"/>
            <a:ext cx="8566721" cy="4755917"/>
          </a:xfrm>
          <a:prstGeom prst="rect">
            <a:avLst/>
          </a:prstGeom>
          <a:noFill/>
        </p:spPr>
        <p:txBody>
          <a:bodyPr wrap="square" rtlCol="0">
            <a:spAutoFit/>
          </a:bodyPr>
          <a:lstStyle/>
          <a:p>
            <a:pPr algn="just"/>
            <a:r>
              <a:rPr lang="en-US" sz="1051" b="1" dirty="0">
                <a:latin typeface="Cambria" panose="02040503050406030204" pitchFamily="18" charset="0"/>
              </a:rPr>
              <a:t>Personal Services</a:t>
            </a:r>
          </a:p>
          <a:p>
            <a:pPr marL="285737" indent="-285737" algn="just">
              <a:buFont typeface="Arial" panose="020B0604020202020204" pitchFamily="34" charset="0"/>
              <a:buChar char="•"/>
            </a:pPr>
            <a:r>
              <a:rPr lang="en-US" sz="1000" dirty="0">
                <a:latin typeface="Cambria" panose="02040503050406030204" pitchFamily="18" charset="0"/>
              </a:rPr>
              <a:t>Salaries – Regular, overtime, and termination pay for Classified and Unclassified personnel.</a:t>
            </a:r>
          </a:p>
          <a:p>
            <a:pPr marL="285737" indent="-285737" algn="just">
              <a:buFont typeface="Arial" panose="020B0604020202020204" pitchFamily="34" charset="0"/>
              <a:buChar char="•"/>
            </a:pPr>
            <a:r>
              <a:rPr lang="en-US" sz="1000" dirty="0">
                <a:latin typeface="Cambria" panose="02040503050406030204" pitchFamily="18" charset="0"/>
              </a:rPr>
              <a:t>Other Compensation – Wages, student labor, compensation for board members and/or board of trustees, evening instruction, university instructors, etc.</a:t>
            </a:r>
          </a:p>
          <a:p>
            <a:pPr marL="285737" indent="-285737" algn="just">
              <a:buFont typeface="Arial" panose="020B0604020202020204" pitchFamily="34" charset="0"/>
              <a:buChar char="•"/>
            </a:pPr>
            <a:r>
              <a:rPr lang="en-US" sz="1000" dirty="0">
                <a:latin typeface="Cambria" panose="02040503050406030204" pitchFamily="18" charset="0"/>
              </a:rPr>
              <a:t>Related Benefits – Retirement contributions, post-retirement contributions/benefits, FICA tax, Medicare tax, group insurance contributions, compensated absences, other related benefits, taxable fringe benefits, etc.</a:t>
            </a:r>
          </a:p>
          <a:p>
            <a:pPr marL="285737" indent="-285737" algn="just">
              <a:buFont typeface="Arial" panose="020B0604020202020204" pitchFamily="34" charset="0"/>
              <a:buChar char="•"/>
            </a:pPr>
            <a:endParaRPr lang="en-US" sz="1000" b="1" dirty="0">
              <a:latin typeface="Cambria" panose="02040503050406030204" pitchFamily="18" charset="0"/>
            </a:endParaRPr>
          </a:p>
          <a:p>
            <a:pPr algn="just"/>
            <a:r>
              <a:rPr lang="en-US" sz="1051" b="1" dirty="0">
                <a:latin typeface="Cambria" panose="02040503050406030204" pitchFamily="18" charset="0"/>
              </a:rPr>
              <a:t>Total Operating Expenses</a:t>
            </a:r>
          </a:p>
          <a:p>
            <a:pPr marL="285737" indent="-285737" algn="just">
              <a:buFont typeface="Arial" panose="020B0604020202020204" pitchFamily="34" charset="0"/>
              <a:buChar char="•"/>
            </a:pPr>
            <a:r>
              <a:rPr lang="en-US" sz="1000" dirty="0">
                <a:latin typeface="Cambria" panose="02040503050406030204" pitchFamily="18" charset="0"/>
              </a:rPr>
              <a:t>Travel – In-state and Out-of-state, including meal reimbursement.</a:t>
            </a:r>
          </a:p>
          <a:p>
            <a:pPr marL="285737" indent="-285737" algn="just">
              <a:buFont typeface="Arial" panose="020B0604020202020204" pitchFamily="34" charset="0"/>
              <a:buChar char="•"/>
            </a:pPr>
            <a:r>
              <a:rPr lang="en-US" sz="1000" dirty="0">
                <a:latin typeface="Cambria" panose="02040503050406030204" pitchFamily="18" charset="0"/>
              </a:rPr>
              <a:t>Operating Services – Advertising, printing, insurance, maintenance, rentals, data processing, internet costs, dues and subscriptions, mail delivery, telephones, data lines, vehicle tracking and telematics, utilities, depreciation, amortization, banking services, credit card fees, etc.</a:t>
            </a:r>
          </a:p>
          <a:p>
            <a:pPr marL="285737" indent="-285737" algn="just">
              <a:buFont typeface="Arial" panose="020B0604020202020204" pitchFamily="34" charset="0"/>
              <a:buChar char="•"/>
            </a:pPr>
            <a:r>
              <a:rPr lang="en-US" sz="1000" dirty="0">
                <a:latin typeface="Cambria" panose="02040503050406030204" pitchFamily="18" charset="0"/>
              </a:rPr>
              <a:t>Supplies – office supplies and equipment, computers, clothing and uniforms, medical, pharmaceutical, food, automotive, repair and maintenance, software, etc.</a:t>
            </a:r>
          </a:p>
          <a:p>
            <a:pPr marL="285737" indent="-285737" algn="just">
              <a:buFont typeface="Arial" panose="020B0604020202020204" pitchFamily="34" charset="0"/>
              <a:buChar char="•"/>
            </a:pPr>
            <a:endParaRPr lang="en-US" sz="1000" dirty="0">
              <a:latin typeface="Cambria" panose="02040503050406030204" pitchFamily="18" charset="0"/>
            </a:endParaRPr>
          </a:p>
          <a:p>
            <a:pPr algn="just"/>
            <a:r>
              <a:rPr lang="en-US" sz="1051" b="1" dirty="0">
                <a:latin typeface="Cambria" panose="02040503050406030204" pitchFamily="18" charset="0"/>
              </a:rPr>
              <a:t>Professional Services </a:t>
            </a:r>
            <a:r>
              <a:rPr lang="en-US" sz="1000" b="1" dirty="0">
                <a:latin typeface="Cambria" panose="02040503050406030204" pitchFamily="18" charset="0"/>
              </a:rPr>
              <a:t>– </a:t>
            </a:r>
            <a:r>
              <a:rPr lang="en-US" sz="1000" dirty="0">
                <a:latin typeface="Cambria" panose="02040503050406030204" pitchFamily="18" charset="0"/>
              </a:rPr>
              <a:t>Accounting, auditing, management consulting, engineering, architectural, legal, medical and dental, veterinary, information technology, etc.</a:t>
            </a:r>
          </a:p>
          <a:p>
            <a:pPr algn="just"/>
            <a:endParaRPr lang="en-US" sz="1000" dirty="0">
              <a:latin typeface="Cambria" panose="02040503050406030204" pitchFamily="18" charset="0"/>
            </a:endParaRPr>
          </a:p>
          <a:p>
            <a:pPr algn="just"/>
            <a:r>
              <a:rPr lang="en-US" sz="1051" b="1" dirty="0">
                <a:latin typeface="Cambria" panose="02040503050406030204" pitchFamily="18" charset="0"/>
              </a:rPr>
              <a:t>Total Other Charges</a:t>
            </a:r>
          </a:p>
          <a:p>
            <a:pPr marL="285737" indent="-285737" algn="just">
              <a:buFont typeface="Arial" panose="020B0604020202020204" pitchFamily="34" charset="0"/>
              <a:buChar char="•"/>
            </a:pPr>
            <a:r>
              <a:rPr lang="en-US" sz="1000" dirty="0">
                <a:latin typeface="Cambria" panose="02040503050406030204" pitchFamily="18" charset="0"/>
              </a:rPr>
              <a:t>Other Charges – Aid to school boards, local government, etc.; public assistance; miscellaneous charges; judgments, fines, and penalties; interest on judgments; punitive/compensatory damages; OC personal services, operating expenses, professional services; contract attorney expenses; recoupments; furlough; contractual services; interest expense; claim payments; commercial group insurance; reinsurance; loans issued; disbursements; etc.</a:t>
            </a:r>
          </a:p>
          <a:p>
            <a:pPr marL="285737" indent="-285737" algn="just">
              <a:buFont typeface="Arial" panose="020B0604020202020204" pitchFamily="34" charset="0"/>
              <a:buChar char="•"/>
            </a:pPr>
            <a:r>
              <a:rPr lang="en-US" sz="1000" dirty="0">
                <a:latin typeface="Cambria" panose="02040503050406030204" pitchFamily="18" charset="0"/>
              </a:rPr>
              <a:t>Debt Service – Principal, interest, related charges, reserve requirement, amortization, and bond premiums.  </a:t>
            </a:r>
          </a:p>
          <a:p>
            <a:pPr marL="285737" indent="-285737" algn="just">
              <a:buFont typeface="Arial" panose="020B0604020202020204" pitchFamily="34" charset="0"/>
              <a:buChar char="•"/>
            </a:pPr>
            <a:r>
              <a:rPr lang="en-US" sz="1000" dirty="0">
                <a:latin typeface="Cambria" panose="02040503050406030204" pitchFamily="18" charset="0"/>
              </a:rPr>
              <a:t>Interagency Transfer Line-Item Expenditure – Any expenses paid for with Interagency Transfers – from commodities and services to equipment.</a:t>
            </a:r>
          </a:p>
          <a:p>
            <a:pPr algn="just"/>
            <a:endParaRPr lang="en-US" sz="1051" dirty="0">
              <a:latin typeface="Cambria" panose="02040503050406030204" pitchFamily="18" charset="0"/>
            </a:endParaRPr>
          </a:p>
          <a:p>
            <a:pPr algn="just"/>
            <a:r>
              <a:rPr lang="en-US" sz="1051" b="1" dirty="0">
                <a:latin typeface="Cambria" panose="02040503050406030204" pitchFamily="18" charset="0"/>
              </a:rPr>
              <a:t>Acquisitions and Major Repairs</a:t>
            </a:r>
          </a:p>
          <a:p>
            <a:pPr marL="285737" indent="-285737" algn="just">
              <a:buFont typeface="Arial" panose="020B0604020202020204" pitchFamily="34" charset="0"/>
              <a:buChar char="•"/>
            </a:pPr>
            <a:r>
              <a:rPr lang="en-US" sz="1000" dirty="0">
                <a:latin typeface="Cambria" panose="02040503050406030204" pitchFamily="18" charset="0"/>
              </a:rPr>
              <a:t>Acquisitions – Land; buildings; automobiles; aircraft; accessories; equipment; software; hardware; farm and heavy equipment; boats; capital outlay expenditures; construction; etc.</a:t>
            </a:r>
          </a:p>
          <a:p>
            <a:pPr marL="285737" indent="-285737" algn="just">
              <a:buFont typeface="Arial" panose="020B0604020202020204" pitchFamily="34" charset="0"/>
              <a:buChar char="•"/>
            </a:pPr>
            <a:r>
              <a:rPr lang="en-US" sz="1000" dirty="0">
                <a:latin typeface="Cambria" panose="02040503050406030204" pitchFamily="18" charset="0"/>
              </a:rPr>
              <a:t>Major Repairs – Land improvement; buildings; automotive; grounds; boats; aircraft; movable equipment; farm equipment; medical; office; library; education; recreation; communication; other equipment; pollution remediation; etc.</a:t>
            </a:r>
          </a:p>
        </p:txBody>
      </p:sp>
      <p:sp>
        <p:nvSpPr>
          <p:cNvPr id="14" name="TextBox 13">
            <a:extLst>
              <a:ext uri="{FF2B5EF4-FFF2-40B4-BE49-F238E27FC236}">
                <a16:creationId xmlns:a16="http://schemas.microsoft.com/office/drawing/2014/main" id="{021DF18F-B17B-6F47-96A6-0D065FF10EDC}"/>
              </a:ext>
            </a:extLst>
          </p:cNvPr>
          <p:cNvSpPr txBox="1"/>
          <p:nvPr/>
        </p:nvSpPr>
        <p:spPr>
          <a:xfrm>
            <a:off x="305055" y="6424337"/>
            <a:ext cx="2359941" cy="215444"/>
          </a:xfrm>
          <a:prstGeom prst="rect">
            <a:avLst/>
          </a:prstGeom>
          <a:noFill/>
        </p:spPr>
        <p:txBody>
          <a:bodyPr wrap="none" rtlCol="0">
            <a:spAutoFit/>
          </a:bodyPr>
          <a:lstStyle/>
          <a:p>
            <a:r>
              <a:rPr lang="en-US" sz="800" i="1" dirty="0">
                <a:latin typeface="Cambria" panose="02040503050406030204" pitchFamily="18" charset="0"/>
                <a:ea typeface="Cambria" panose="02040503050406030204" pitchFamily="18" charset="0"/>
              </a:rPr>
              <a:t>Source:  OPB Expenditure Budget </a:t>
            </a:r>
            <a:r>
              <a:rPr lang="en-US" sz="800" i="1" dirty="0" smtClean="0">
                <a:latin typeface="Cambria" panose="02040503050406030204" pitchFamily="18" charset="0"/>
                <a:ea typeface="Cambria" panose="02040503050406030204" pitchFamily="18" charset="0"/>
              </a:rPr>
              <a:t>Adjustment </a:t>
            </a:r>
            <a:r>
              <a:rPr lang="en-US" sz="800" i="1" dirty="0">
                <a:latin typeface="Cambria" panose="02040503050406030204" pitchFamily="18" charset="0"/>
                <a:ea typeface="Cambria" panose="02040503050406030204" pitchFamily="18" charset="0"/>
              </a:rPr>
              <a:t>F</a:t>
            </a:r>
            <a:r>
              <a:rPr lang="en-US" sz="800" i="1" dirty="0" smtClean="0">
                <a:latin typeface="Cambria" panose="02040503050406030204" pitchFamily="18" charset="0"/>
                <a:ea typeface="Cambria" panose="02040503050406030204" pitchFamily="18" charset="0"/>
              </a:rPr>
              <a:t>orm</a:t>
            </a:r>
            <a:endParaRPr lang="en-US" sz="800" i="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3CDC78A-DE07-3843-8797-7EA7898CF146}"/>
              </a:ext>
            </a:extLst>
          </p:cNvPr>
          <p:cNvSpPr txBox="1"/>
          <p:nvPr/>
        </p:nvSpPr>
        <p:spPr>
          <a:xfrm>
            <a:off x="1999139" y="1137169"/>
            <a:ext cx="5163084" cy="276999"/>
          </a:xfrm>
          <a:prstGeom prst="rect">
            <a:avLst/>
          </a:prstGeom>
          <a:noFill/>
          <a:ln w="19050">
            <a:noFill/>
          </a:ln>
        </p:spPr>
        <p:txBody>
          <a:bodyPr wrap="square" rtlCol="0">
            <a:spAutoFit/>
          </a:bodyPr>
          <a:lstStyle/>
          <a:p>
            <a:pPr algn="ctr"/>
            <a:r>
              <a:rPr lang="en-US" sz="1200" b="1" dirty="0">
                <a:latin typeface="Cambria" panose="02040503050406030204" pitchFamily="18" charset="0"/>
              </a:rPr>
              <a:t>Departments expend funding in the five major categories listed below.</a:t>
            </a:r>
          </a:p>
        </p:txBody>
      </p:sp>
    </p:spTree>
    <p:extLst>
      <p:ext uri="{BB962C8B-B14F-4D97-AF65-F5344CB8AC3E}">
        <p14:creationId xmlns:p14="http://schemas.microsoft.com/office/powerpoint/2010/main" val="407181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C043EA0B-DB5C-D349-BA36-C73D31A63BC6}"/>
              </a:ext>
            </a:extLst>
          </p:cNvPr>
          <p:cNvGraphicFramePr/>
          <p:nvPr>
            <p:extLst/>
          </p:nvPr>
        </p:nvGraphicFramePr>
        <p:xfrm>
          <a:off x="1492624" y="1118827"/>
          <a:ext cx="7349718" cy="547376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AD0E7E77-C8BD-E546-AAB5-5E5F850FDCF7}"/>
              </a:ext>
            </a:extLst>
          </p:cNvPr>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Rectangle 2">
            <a:extLst>
              <a:ext uri="{FF2B5EF4-FFF2-40B4-BE49-F238E27FC236}">
                <a16:creationId xmlns:a16="http://schemas.microsoft.com/office/drawing/2014/main" id="{A967A504-A717-9C4C-87A6-8A13B5E562F6}"/>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raidedSeal.gif">
            <a:extLst>
              <a:ext uri="{FF2B5EF4-FFF2-40B4-BE49-F238E27FC236}">
                <a16:creationId xmlns:a16="http://schemas.microsoft.com/office/drawing/2014/main" id="{0718051F-5850-EA49-BA55-ED5267CA2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sp>
        <p:nvSpPr>
          <p:cNvPr id="5" name="Rectangle 4">
            <a:extLst>
              <a:ext uri="{FF2B5EF4-FFF2-40B4-BE49-F238E27FC236}">
                <a16:creationId xmlns:a16="http://schemas.microsoft.com/office/drawing/2014/main" id="{A017B461-56C7-0941-A943-5CA997F3E91F}"/>
              </a:ext>
            </a:extLst>
          </p:cNvPr>
          <p:cNvSpPr/>
          <p:nvPr/>
        </p:nvSpPr>
        <p:spPr>
          <a:xfrm>
            <a:off x="1748729" y="160488"/>
            <a:ext cx="6463016" cy="769441"/>
          </a:xfrm>
          <a:prstGeom prst="rect">
            <a:avLst/>
          </a:prstGeom>
        </p:spPr>
        <p:txBody>
          <a:bodyPr wrap="square">
            <a:spAutoFit/>
          </a:bodyPr>
          <a:lstStyle/>
          <a:p>
            <a:pPr algn="ctr"/>
            <a:r>
              <a:rPr lang="en-US" sz="2400" dirty="0" smtClean="0">
                <a:solidFill>
                  <a:srgbClr val="FFFFCC"/>
                </a:solidFill>
                <a:latin typeface="Cambria"/>
                <a:cs typeface="Cambria"/>
              </a:rPr>
              <a:t>DEQ Categorical </a:t>
            </a:r>
            <a:r>
              <a:rPr lang="en-US" sz="2400" dirty="0">
                <a:solidFill>
                  <a:srgbClr val="FFFFCC"/>
                </a:solidFill>
                <a:latin typeface="Cambria"/>
                <a:cs typeface="Cambria"/>
              </a:rPr>
              <a:t>Expenditures</a:t>
            </a:r>
          </a:p>
          <a:p>
            <a:pPr algn="ctr"/>
            <a:r>
              <a:rPr lang="en-US" sz="2000" dirty="0">
                <a:solidFill>
                  <a:srgbClr val="FFFFCC"/>
                </a:solidFill>
                <a:latin typeface="Cambria"/>
                <a:cs typeface="Cambria"/>
              </a:rPr>
              <a:t>FY21, FY22, and FY23</a:t>
            </a:r>
          </a:p>
        </p:txBody>
      </p:sp>
      <p:sp>
        <p:nvSpPr>
          <p:cNvPr id="8" name="Slide Number Placeholder 7">
            <a:extLst>
              <a:ext uri="{FF2B5EF4-FFF2-40B4-BE49-F238E27FC236}">
                <a16:creationId xmlns:a16="http://schemas.microsoft.com/office/drawing/2014/main" id="{CFE9E86B-9722-7E4C-9FFC-001CF7CD49D8}"/>
              </a:ext>
            </a:extLst>
          </p:cNvPr>
          <p:cNvSpPr>
            <a:spLocks noGrp="1"/>
          </p:cNvSpPr>
          <p:nvPr>
            <p:ph type="sldNum" sz="quarter" idx="12"/>
          </p:nvPr>
        </p:nvSpPr>
        <p:spPr>
          <a:xfrm>
            <a:off x="8346688" y="6540190"/>
            <a:ext cx="657490" cy="192401"/>
          </a:xfrm>
        </p:spPr>
        <p:txBody>
          <a:bodyPr/>
          <a:lstStyle/>
          <a:p>
            <a:fld id="{DD5C01E5-A201-2248-BB09-23B2DD990E8D}" type="slidenum">
              <a:rPr lang="en-US" sz="900" b="1" i="1" smtClean="0">
                <a:solidFill>
                  <a:schemeClr val="accent1"/>
                </a:solidFill>
                <a:latin typeface="Cambria" panose="02040503050406030204" pitchFamily="18" charset="0"/>
              </a:rPr>
              <a:t>12</a:t>
            </a:fld>
            <a:endParaRPr lang="en-US" sz="900" b="1" i="1" dirty="0">
              <a:solidFill>
                <a:schemeClr val="accent1"/>
              </a:solidFill>
              <a:latin typeface="Cambria" panose="02040503050406030204" pitchFamily="18" charset="0"/>
            </a:endParaRPr>
          </a:p>
        </p:txBody>
      </p:sp>
      <p:sp>
        <p:nvSpPr>
          <p:cNvPr id="7" name="TextBox 6">
            <a:extLst>
              <a:ext uri="{FF2B5EF4-FFF2-40B4-BE49-F238E27FC236}">
                <a16:creationId xmlns:a16="http://schemas.microsoft.com/office/drawing/2014/main" id="{206B283A-378E-2C46-9141-185ED628C189}"/>
              </a:ext>
            </a:extLst>
          </p:cNvPr>
          <p:cNvSpPr txBox="1"/>
          <p:nvPr/>
        </p:nvSpPr>
        <p:spPr>
          <a:xfrm>
            <a:off x="267321" y="1032952"/>
            <a:ext cx="1639063" cy="3362459"/>
          </a:xfrm>
          <a:prstGeom prst="rect">
            <a:avLst/>
          </a:prstGeom>
          <a:solidFill>
            <a:srgbClr val="FBF8E0"/>
          </a:solidFill>
          <a:ln>
            <a:solidFill>
              <a:schemeClr val="tx1"/>
            </a:solidFill>
          </a:ln>
        </p:spPr>
        <p:txBody>
          <a:bodyPr wrap="square" rtlCol="0">
            <a:spAutoFit/>
          </a:bodyPr>
          <a:lstStyle/>
          <a:p>
            <a:pPr algn="ctr"/>
            <a:r>
              <a:rPr lang="en-US" sz="850" dirty="0">
                <a:latin typeface="Cambria" panose="02040503050406030204" pitchFamily="18" charset="0"/>
              </a:rPr>
              <a:t>For FY23 Recommended,</a:t>
            </a:r>
          </a:p>
          <a:p>
            <a:pPr algn="ctr"/>
            <a:r>
              <a:rPr lang="en-US" sz="850" dirty="0">
                <a:latin typeface="Cambria" panose="02040503050406030204" pitchFamily="18" charset="0"/>
              </a:rPr>
              <a:t>the largest Expenditure Category is </a:t>
            </a:r>
            <a:r>
              <a:rPr lang="en-US" sz="850" dirty="0" smtClean="0">
                <a:latin typeface="Cambria" panose="02040503050406030204" pitchFamily="18" charset="0"/>
              </a:rPr>
              <a:t>Personal Services, </a:t>
            </a:r>
            <a:r>
              <a:rPr lang="en-US" sz="850" dirty="0">
                <a:latin typeface="Cambria" panose="02040503050406030204" pitchFamily="18" charset="0"/>
              </a:rPr>
              <a:t>which makes up </a:t>
            </a:r>
            <a:r>
              <a:rPr lang="en-US" sz="850" dirty="0" smtClean="0">
                <a:latin typeface="Cambria" panose="02040503050406030204" pitchFamily="18" charset="0"/>
              </a:rPr>
              <a:t>54 </a:t>
            </a:r>
            <a:r>
              <a:rPr lang="en-US" sz="850" dirty="0">
                <a:latin typeface="Cambria" panose="02040503050406030204" pitchFamily="18" charset="0"/>
              </a:rPr>
              <a:t>percent of Total Expenditures.</a:t>
            </a:r>
          </a:p>
          <a:p>
            <a:pPr algn="ctr"/>
            <a:endParaRPr lang="en-US" sz="850" dirty="0">
              <a:latin typeface="Cambria" panose="02040503050406030204" pitchFamily="18" charset="0"/>
            </a:endParaRPr>
          </a:p>
          <a:p>
            <a:pPr algn="ctr"/>
            <a:r>
              <a:rPr lang="en-US" sz="850" dirty="0">
                <a:latin typeface="Cambria" panose="02040503050406030204" pitchFamily="18" charset="0"/>
              </a:rPr>
              <a:t>The Other Charges </a:t>
            </a:r>
            <a:r>
              <a:rPr lang="en-US" sz="850" dirty="0" smtClean="0">
                <a:latin typeface="Cambria" panose="02040503050406030204" pitchFamily="18" charset="0"/>
              </a:rPr>
              <a:t>category, which </a:t>
            </a:r>
            <a:r>
              <a:rPr lang="en-US" sz="850" dirty="0">
                <a:latin typeface="Cambria" panose="02040503050406030204" pitchFamily="18" charset="0"/>
              </a:rPr>
              <a:t>makes up over </a:t>
            </a:r>
            <a:r>
              <a:rPr lang="en-US" sz="850" dirty="0" smtClean="0">
                <a:latin typeface="Cambria" panose="02040503050406030204" pitchFamily="18" charset="0"/>
              </a:rPr>
              <a:t>37 </a:t>
            </a:r>
            <a:r>
              <a:rPr lang="en-US" sz="850" dirty="0">
                <a:latin typeface="Cambria" panose="02040503050406030204" pitchFamily="18" charset="0"/>
              </a:rPr>
              <a:t>percent of Total </a:t>
            </a:r>
            <a:r>
              <a:rPr lang="en-US" sz="850" dirty="0" smtClean="0">
                <a:latin typeface="Cambria" panose="02040503050406030204" pitchFamily="18" charset="0"/>
              </a:rPr>
              <a:t>Expenditures, includes</a:t>
            </a:r>
            <a:endParaRPr lang="en-US" sz="850" dirty="0">
              <a:latin typeface="Cambria" panose="02040503050406030204" pitchFamily="18" charset="0"/>
            </a:endParaRPr>
          </a:p>
          <a:p>
            <a:pPr algn="ctr"/>
            <a:r>
              <a:rPr lang="en-US" sz="850" dirty="0">
                <a:latin typeface="Cambria" panose="02040503050406030204" pitchFamily="18" charset="0"/>
                <a:ea typeface="Cambria" panose="02040503050406030204" pitchFamily="18" charset="0"/>
              </a:rPr>
              <a:t>funding for Motor Fuels Underground Storage Tank to reimburse Response Action Contractors of eligible tanks for cleanup of leaking underground storage </a:t>
            </a:r>
          </a:p>
          <a:p>
            <a:pPr algn="ctr"/>
            <a:r>
              <a:rPr lang="en-US" sz="850" dirty="0">
                <a:latin typeface="Cambria" panose="02040503050406030204" pitchFamily="18" charset="0"/>
                <a:ea typeface="Cambria" panose="02040503050406030204" pitchFamily="18" charset="0"/>
              </a:rPr>
              <a:t>tanks; Legal </a:t>
            </a:r>
            <a:r>
              <a:rPr lang="en-US" sz="850" dirty="0" smtClean="0">
                <a:latin typeface="Cambria" panose="02040503050406030204" pitchFamily="18" charset="0"/>
                <a:ea typeface="Cambria" panose="02040503050406030204" pitchFamily="18" charset="0"/>
              </a:rPr>
              <a:t>services; </a:t>
            </a:r>
            <a:r>
              <a:rPr lang="en-US" sz="850" dirty="0">
                <a:latin typeface="Cambria" panose="02040503050406030204" pitchFamily="18" charset="0"/>
                <a:ea typeface="Cambria" panose="02040503050406030204" pitchFamily="18" charset="0"/>
              </a:rPr>
              <a:t>Waste Tire program for payments to permitted processors for proper disposal of collected waste </a:t>
            </a:r>
            <a:r>
              <a:rPr lang="en-US" sz="850" dirty="0" smtClean="0">
                <a:latin typeface="Cambria" panose="02040503050406030204" pitchFamily="18" charset="0"/>
                <a:ea typeface="Cambria" panose="02040503050406030204" pitchFamily="18" charset="0"/>
              </a:rPr>
              <a:t>tires; </a:t>
            </a:r>
            <a:r>
              <a:rPr lang="en-US" sz="850" dirty="0">
                <a:latin typeface="Cambria" panose="02040503050406030204" pitchFamily="18" charset="0"/>
                <a:ea typeface="Cambria" panose="02040503050406030204" pitchFamily="18" charset="0"/>
              </a:rPr>
              <a:t>To provide services for investigation, testing, containment, control and cleanup of hazardous waste </a:t>
            </a:r>
            <a:r>
              <a:rPr lang="en-US" sz="850" dirty="0" smtClean="0">
                <a:latin typeface="Cambria" panose="02040503050406030204" pitchFamily="18" charset="0"/>
                <a:ea typeface="Cambria" panose="02040503050406030204" pitchFamily="18" charset="0"/>
              </a:rPr>
              <a:t>sites. </a:t>
            </a:r>
            <a:endParaRPr lang="en-US" sz="850" dirty="0">
              <a:latin typeface="Cambria" panose="02040503050406030204" pitchFamily="18" charset="0"/>
              <a:ea typeface="Cambria" panose="02040503050406030204" pitchFamily="18" charset="0"/>
            </a:endParaRPr>
          </a:p>
        </p:txBody>
      </p:sp>
      <p:grpSp>
        <p:nvGrpSpPr>
          <p:cNvPr id="23" name="Group 22">
            <a:extLst>
              <a:ext uri="{FF2B5EF4-FFF2-40B4-BE49-F238E27FC236}">
                <a16:creationId xmlns:a16="http://schemas.microsoft.com/office/drawing/2014/main" id="{14F45292-EF19-1242-9F33-FF84779E727E}"/>
              </a:ext>
            </a:extLst>
          </p:cNvPr>
          <p:cNvGrpSpPr/>
          <p:nvPr/>
        </p:nvGrpSpPr>
        <p:grpSpPr>
          <a:xfrm>
            <a:off x="137764" y="4583401"/>
            <a:ext cx="1567945" cy="1987731"/>
            <a:chOff x="137764" y="4583401"/>
            <a:chExt cx="1567945" cy="1987731"/>
          </a:xfrm>
        </p:grpSpPr>
        <p:sp>
          <p:nvSpPr>
            <p:cNvPr id="6" name="Left Brace 5">
              <a:extLst>
                <a:ext uri="{FF2B5EF4-FFF2-40B4-BE49-F238E27FC236}">
                  <a16:creationId xmlns:a16="http://schemas.microsoft.com/office/drawing/2014/main" id="{4CD7042A-CEA1-144F-AB7D-9486D76A52A1}"/>
                </a:ext>
              </a:extLst>
            </p:cNvPr>
            <p:cNvSpPr/>
            <p:nvPr/>
          </p:nvSpPr>
          <p:spPr>
            <a:xfrm>
              <a:off x="1492625" y="4583401"/>
              <a:ext cx="213084" cy="481043"/>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A14CB6A3-4697-324A-985D-EB82F1EEA9E5}"/>
                </a:ext>
              </a:extLst>
            </p:cNvPr>
            <p:cNvSpPr/>
            <p:nvPr/>
          </p:nvSpPr>
          <p:spPr>
            <a:xfrm>
              <a:off x="1492623" y="5077187"/>
              <a:ext cx="213084" cy="483692"/>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5626D610-8813-DA49-9B26-64222E323DA6}"/>
                </a:ext>
              </a:extLst>
            </p:cNvPr>
            <p:cNvSpPr/>
            <p:nvPr/>
          </p:nvSpPr>
          <p:spPr>
            <a:xfrm>
              <a:off x="1492623" y="5709139"/>
              <a:ext cx="213084" cy="49823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DCFB1045-AD22-3C47-BA5A-E28E28135527}"/>
                </a:ext>
              </a:extLst>
            </p:cNvPr>
            <p:cNvSpPr/>
            <p:nvPr/>
          </p:nvSpPr>
          <p:spPr>
            <a:xfrm>
              <a:off x="1492623" y="6207369"/>
              <a:ext cx="213084" cy="322337"/>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A56D491-4456-5B40-807D-9F1571B13150}"/>
                </a:ext>
              </a:extLst>
            </p:cNvPr>
            <p:cNvSpPr txBox="1"/>
            <p:nvPr/>
          </p:nvSpPr>
          <p:spPr>
            <a:xfrm>
              <a:off x="137764" y="4697373"/>
              <a:ext cx="1225015" cy="246221"/>
            </a:xfrm>
            <a:prstGeom prst="rect">
              <a:avLst/>
            </a:prstGeom>
            <a:noFill/>
          </p:spPr>
          <p:txBody>
            <a:bodyPr wrap="none" rtlCol="0">
              <a:spAutoFit/>
            </a:bodyPr>
            <a:lstStyle/>
            <a:p>
              <a:r>
                <a:rPr lang="en-US" sz="1000" b="1" dirty="0">
                  <a:latin typeface="Cambria" panose="02040503050406030204" pitchFamily="18" charset="0"/>
                </a:rPr>
                <a:t>Personal Services</a:t>
              </a:r>
            </a:p>
          </p:txBody>
        </p:sp>
        <p:sp>
          <p:nvSpPr>
            <p:cNvPr id="15" name="TextBox 14">
              <a:extLst>
                <a:ext uri="{FF2B5EF4-FFF2-40B4-BE49-F238E27FC236}">
                  <a16:creationId xmlns:a16="http://schemas.microsoft.com/office/drawing/2014/main" id="{A2A2B229-99B0-E448-8A7A-5BC61DB2488D}"/>
                </a:ext>
              </a:extLst>
            </p:cNvPr>
            <p:cNvSpPr txBox="1"/>
            <p:nvPr/>
          </p:nvSpPr>
          <p:spPr>
            <a:xfrm>
              <a:off x="137764" y="5189046"/>
              <a:ext cx="1354858" cy="246221"/>
            </a:xfrm>
            <a:prstGeom prst="rect">
              <a:avLst/>
            </a:prstGeom>
            <a:noFill/>
          </p:spPr>
          <p:txBody>
            <a:bodyPr wrap="none" rtlCol="0">
              <a:spAutoFit/>
            </a:bodyPr>
            <a:lstStyle/>
            <a:p>
              <a:r>
                <a:rPr lang="en-US" sz="1000" b="1" dirty="0">
                  <a:latin typeface="Cambria" panose="02040503050406030204" pitchFamily="18" charset="0"/>
                </a:rPr>
                <a:t>Operating Expenses</a:t>
              </a:r>
            </a:p>
          </p:txBody>
        </p:sp>
        <p:sp>
          <p:nvSpPr>
            <p:cNvPr id="16" name="TextBox 15">
              <a:extLst>
                <a:ext uri="{FF2B5EF4-FFF2-40B4-BE49-F238E27FC236}">
                  <a16:creationId xmlns:a16="http://schemas.microsoft.com/office/drawing/2014/main" id="{01A389C4-B5B9-CA46-8DB4-83218E471226}"/>
                </a:ext>
              </a:extLst>
            </p:cNvPr>
            <p:cNvSpPr txBox="1"/>
            <p:nvPr/>
          </p:nvSpPr>
          <p:spPr>
            <a:xfrm>
              <a:off x="137764" y="5838362"/>
              <a:ext cx="1026243" cy="246221"/>
            </a:xfrm>
            <a:prstGeom prst="rect">
              <a:avLst/>
            </a:prstGeom>
            <a:noFill/>
          </p:spPr>
          <p:txBody>
            <a:bodyPr wrap="none" rtlCol="0">
              <a:spAutoFit/>
            </a:bodyPr>
            <a:lstStyle/>
            <a:p>
              <a:r>
                <a:rPr lang="en-US" sz="1000" b="1" dirty="0">
                  <a:latin typeface="Cambria" panose="02040503050406030204" pitchFamily="18" charset="0"/>
                </a:rPr>
                <a:t>Other Charges</a:t>
              </a:r>
            </a:p>
          </p:txBody>
        </p:sp>
        <p:sp>
          <p:nvSpPr>
            <p:cNvPr id="17" name="TextBox 16">
              <a:extLst>
                <a:ext uri="{FF2B5EF4-FFF2-40B4-BE49-F238E27FC236}">
                  <a16:creationId xmlns:a16="http://schemas.microsoft.com/office/drawing/2014/main" id="{2BBBF587-2CC2-FA45-BDE9-B2DCABE963A0}"/>
                </a:ext>
              </a:extLst>
            </p:cNvPr>
            <p:cNvSpPr txBox="1"/>
            <p:nvPr/>
          </p:nvSpPr>
          <p:spPr>
            <a:xfrm>
              <a:off x="137764" y="6171022"/>
              <a:ext cx="1225015" cy="400110"/>
            </a:xfrm>
            <a:prstGeom prst="rect">
              <a:avLst/>
            </a:prstGeom>
            <a:noFill/>
          </p:spPr>
          <p:txBody>
            <a:bodyPr wrap="square" rtlCol="0">
              <a:spAutoFit/>
            </a:bodyPr>
            <a:lstStyle/>
            <a:p>
              <a:r>
                <a:rPr lang="en-US" sz="1000" b="1" dirty="0">
                  <a:latin typeface="Cambria" panose="02040503050406030204" pitchFamily="18" charset="0"/>
                </a:rPr>
                <a:t>Acquisitions and Major Repairs</a:t>
              </a:r>
            </a:p>
          </p:txBody>
        </p:sp>
        <p:sp>
          <p:nvSpPr>
            <p:cNvPr id="18" name="TextBox 17">
              <a:extLst>
                <a:ext uri="{FF2B5EF4-FFF2-40B4-BE49-F238E27FC236}">
                  <a16:creationId xmlns:a16="http://schemas.microsoft.com/office/drawing/2014/main" id="{E8204B52-052C-8E40-8179-B941A2605F31}"/>
                </a:ext>
              </a:extLst>
            </p:cNvPr>
            <p:cNvSpPr txBox="1"/>
            <p:nvPr/>
          </p:nvSpPr>
          <p:spPr>
            <a:xfrm>
              <a:off x="137764" y="5510986"/>
              <a:ext cx="1439818" cy="246221"/>
            </a:xfrm>
            <a:prstGeom prst="rect">
              <a:avLst/>
            </a:prstGeom>
            <a:noFill/>
          </p:spPr>
          <p:txBody>
            <a:bodyPr wrap="none" rtlCol="0">
              <a:spAutoFit/>
            </a:bodyPr>
            <a:lstStyle/>
            <a:p>
              <a:r>
                <a:rPr lang="en-US" sz="1000" b="1" dirty="0">
                  <a:latin typeface="Cambria" panose="02040503050406030204" pitchFamily="18" charset="0"/>
                </a:rPr>
                <a:t>Professional Services</a:t>
              </a:r>
            </a:p>
          </p:txBody>
        </p:sp>
        <p:sp>
          <p:nvSpPr>
            <p:cNvPr id="19" name="Left Brace 18">
              <a:extLst>
                <a:ext uri="{FF2B5EF4-FFF2-40B4-BE49-F238E27FC236}">
                  <a16:creationId xmlns:a16="http://schemas.microsoft.com/office/drawing/2014/main" id="{8DB429B4-8320-4544-90A4-2E40BE586980}"/>
                </a:ext>
              </a:extLst>
            </p:cNvPr>
            <p:cNvSpPr/>
            <p:nvPr/>
          </p:nvSpPr>
          <p:spPr>
            <a:xfrm>
              <a:off x="1492623" y="5561304"/>
              <a:ext cx="213084" cy="14783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a:extLst>
              <a:ext uri="{FF2B5EF4-FFF2-40B4-BE49-F238E27FC236}">
                <a16:creationId xmlns:a16="http://schemas.microsoft.com/office/drawing/2014/main" id="{E8A672F3-F8CD-B04F-AB26-E61183CA7860}"/>
              </a:ext>
            </a:extLst>
          </p:cNvPr>
          <p:cNvSpPr txBox="1"/>
          <p:nvPr/>
        </p:nvSpPr>
        <p:spPr>
          <a:xfrm>
            <a:off x="3471047" y="1545965"/>
            <a:ext cx="780983" cy="400110"/>
          </a:xfrm>
          <a:prstGeom prst="rect">
            <a:avLst/>
          </a:prstGeom>
          <a:solidFill>
            <a:schemeClr val="bg1"/>
          </a:solidFill>
          <a:ln>
            <a:solidFill>
              <a:schemeClr val="accent1"/>
            </a:solidFill>
          </a:ln>
        </p:spPr>
        <p:txBody>
          <a:bodyPr wrap="none" rtlCol="0">
            <a:spAutoFit/>
          </a:bodyPr>
          <a:lstStyle/>
          <a:p>
            <a:pPr algn="ctr"/>
            <a:r>
              <a:rPr lang="en-US" sz="1000" dirty="0">
                <a:latin typeface="Cambria" panose="02040503050406030204" pitchFamily="18" charset="0"/>
              </a:rPr>
              <a:t>FY21 Total</a:t>
            </a:r>
          </a:p>
          <a:p>
            <a:pPr algn="ctr"/>
            <a:r>
              <a:rPr lang="en-US" sz="1000" dirty="0" smtClean="0">
                <a:latin typeface="Cambria" panose="02040503050406030204" pitchFamily="18" charset="0"/>
              </a:rPr>
              <a:t>$125.3 </a:t>
            </a:r>
            <a:r>
              <a:rPr lang="en-US" sz="1000" dirty="0">
                <a:latin typeface="Cambria" panose="02040503050406030204" pitchFamily="18" charset="0"/>
              </a:rPr>
              <a:t>m.</a:t>
            </a:r>
          </a:p>
        </p:txBody>
      </p:sp>
      <p:sp>
        <p:nvSpPr>
          <p:cNvPr id="21" name="TextBox 20">
            <a:extLst>
              <a:ext uri="{FF2B5EF4-FFF2-40B4-BE49-F238E27FC236}">
                <a16:creationId xmlns:a16="http://schemas.microsoft.com/office/drawing/2014/main" id="{029651DB-DF42-6745-A210-A8EDC0787D70}"/>
              </a:ext>
            </a:extLst>
          </p:cNvPr>
          <p:cNvSpPr txBox="1"/>
          <p:nvPr/>
        </p:nvSpPr>
        <p:spPr>
          <a:xfrm>
            <a:off x="5460091" y="1527174"/>
            <a:ext cx="780984" cy="400110"/>
          </a:xfrm>
          <a:prstGeom prst="rect">
            <a:avLst/>
          </a:prstGeom>
          <a:solidFill>
            <a:schemeClr val="bg1"/>
          </a:solidFill>
          <a:ln>
            <a:solidFill>
              <a:schemeClr val="accent1"/>
            </a:solidFill>
          </a:ln>
        </p:spPr>
        <p:txBody>
          <a:bodyPr wrap="none" rtlCol="0">
            <a:spAutoFit/>
          </a:bodyPr>
          <a:lstStyle/>
          <a:p>
            <a:pPr algn="ctr"/>
            <a:r>
              <a:rPr lang="en-US" sz="1000" dirty="0">
                <a:latin typeface="Cambria" panose="02040503050406030204" pitchFamily="18" charset="0"/>
              </a:rPr>
              <a:t>FY22 Total</a:t>
            </a:r>
          </a:p>
          <a:p>
            <a:pPr algn="ctr"/>
            <a:r>
              <a:rPr lang="en-US" sz="1000" dirty="0">
                <a:latin typeface="Cambria" panose="02040503050406030204" pitchFamily="18" charset="0"/>
              </a:rPr>
              <a:t>$</a:t>
            </a:r>
            <a:r>
              <a:rPr lang="en-US" sz="1000" dirty="0" smtClean="0">
                <a:latin typeface="Cambria" panose="02040503050406030204" pitchFamily="18" charset="0"/>
              </a:rPr>
              <a:t>144.8 </a:t>
            </a:r>
            <a:r>
              <a:rPr lang="en-US" sz="1000" dirty="0">
                <a:latin typeface="Cambria" panose="02040503050406030204" pitchFamily="18" charset="0"/>
              </a:rPr>
              <a:t>m.</a:t>
            </a:r>
          </a:p>
        </p:txBody>
      </p:sp>
      <p:sp>
        <p:nvSpPr>
          <p:cNvPr id="22" name="TextBox 21">
            <a:extLst>
              <a:ext uri="{FF2B5EF4-FFF2-40B4-BE49-F238E27FC236}">
                <a16:creationId xmlns:a16="http://schemas.microsoft.com/office/drawing/2014/main" id="{F593E87A-B293-CC48-ACE3-AD3B7E0D6CA9}"/>
              </a:ext>
            </a:extLst>
          </p:cNvPr>
          <p:cNvSpPr txBox="1"/>
          <p:nvPr/>
        </p:nvSpPr>
        <p:spPr>
          <a:xfrm>
            <a:off x="7431043" y="1527174"/>
            <a:ext cx="780984" cy="400110"/>
          </a:xfrm>
          <a:prstGeom prst="rect">
            <a:avLst/>
          </a:prstGeom>
          <a:solidFill>
            <a:schemeClr val="bg1"/>
          </a:solidFill>
          <a:ln>
            <a:solidFill>
              <a:schemeClr val="accent1"/>
            </a:solidFill>
          </a:ln>
        </p:spPr>
        <p:txBody>
          <a:bodyPr wrap="none" rtlCol="0">
            <a:spAutoFit/>
          </a:bodyPr>
          <a:lstStyle/>
          <a:p>
            <a:pPr algn="ctr"/>
            <a:r>
              <a:rPr lang="en-US" sz="1000" dirty="0">
                <a:latin typeface="Cambria" panose="02040503050406030204" pitchFamily="18" charset="0"/>
              </a:rPr>
              <a:t>FY23 Total</a:t>
            </a:r>
          </a:p>
          <a:p>
            <a:pPr algn="ctr"/>
            <a:r>
              <a:rPr lang="en-US" sz="1000" dirty="0">
                <a:latin typeface="Cambria" panose="02040503050406030204" pitchFamily="18" charset="0"/>
              </a:rPr>
              <a:t>$</a:t>
            </a:r>
            <a:r>
              <a:rPr lang="en-US" sz="1000" dirty="0" smtClean="0">
                <a:latin typeface="Cambria" panose="02040503050406030204" pitchFamily="18" charset="0"/>
              </a:rPr>
              <a:t>144.8 </a:t>
            </a:r>
            <a:r>
              <a:rPr lang="en-US" sz="1000" dirty="0">
                <a:latin typeface="Cambria" panose="02040503050406030204" pitchFamily="18" charset="0"/>
              </a:rPr>
              <a:t>m.</a:t>
            </a:r>
          </a:p>
        </p:txBody>
      </p:sp>
    </p:spTree>
    <p:extLst>
      <p:ext uri="{BB962C8B-B14F-4D97-AF65-F5344CB8AC3E}">
        <p14:creationId xmlns:p14="http://schemas.microsoft.com/office/powerpoint/2010/main" val="24609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121548"/>
            <a:ext cx="8870317" cy="6614903"/>
            <a:chOff x="145523" y="119068"/>
            <a:chExt cx="8870317" cy="6614903"/>
          </a:xfrm>
        </p:grpSpPr>
        <p:grpSp>
          <p:nvGrpSpPr>
            <p:cNvPr id="9"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grpSp>
      <p:sp>
        <p:nvSpPr>
          <p:cNvPr id="7" name="Rectangle 6"/>
          <p:cNvSpPr/>
          <p:nvPr/>
        </p:nvSpPr>
        <p:spPr>
          <a:xfrm>
            <a:off x="2310344" y="218305"/>
            <a:ext cx="5339786" cy="677108"/>
          </a:xfrm>
          <a:prstGeom prst="rect">
            <a:avLst/>
          </a:prstGeom>
        </p:spPr>
        <p:txBody>
          <a:bodyPr wrap="square">
            <a:spAutoFit/>
          </a:bodyPr>
          <a:lstStyle/>
          <a:p>
            <a:pPr algn="ctr"/>
            <a:r>
              <a:rPr lang="en-US" sz="2400" dirty="0" smtClean="0">
                <a:solidFill>
                  <a:srgbClr val="FFFFCC"/>
                </a:solidFill>
                <a:latin typeface="Cambria"/>
                <a:cs typeface="Cambria"/>
              </a:rPr>
              <a:t>Environmental Quality</a:t>
            </a:r>
            <a:endParaRPr lang="en-US" sz="2400" dirty="0">
              <a:solidFill>
                <a:srgbClr val="FFFFCC"/>
              </a:solidFill>
              <a:latin typeface="Cambria"/>
              <a:cs typeface="Cambria"/>
            </a:endParaRPr>
          </a:p>
          <a:p>
            <a:pPr algn="ctr"/>
            <a:r>
              <a:rPr lang="en-US" sz="1400" dirty="0">
                <a:solidFill>
                  <a:srgbClr val="FFFFCC"/>
                </a:solidFill>
                <a:latin typeface="Cambria"/>
                <a:cs typeface="Cambria"/>
              </a:rPr>
              <a:t>FTEs, Authorized T.O., and Other Charges Positions</a:t>
            </a:r>
          </a:p>
        </p:txBody>
      </p:sp>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13</a:t>
            </a:fld>
            <a:endParaRPr lang="en-US" sz="1000" i="1" dirty="0">
              <a:solidFill>
                <a:srgbClr val="4F81BD"/>
              </a:solidFill>
              <a:latin typeface="Bernard MT Condensed"/>
              <a:cs typeface="Bernard MT Condensed"/>
            </a:endParaRPr>
          </a:p>
        </p:txBody>
      </p:sp>
      <p:graphicFrame>
        <p:nvGraphicFramePr>
          <p:cNvPr id="18" name="Chart 17"/>
          <p:cNvGraphicFramePr/>
          <p:nvPr>
            <p:extLst>
              <p:ext uri="{D42A27DB-BD31-4B8C-83A1-F6EECF244321}">
                <p14:modId xmlns:p14="http://schemas.microsoft.com/office/powerpoint/2010/main" val="3375084479"/>
              </p:ext>
            </p:extLst>
          </p:nvPr>
        </p:nvGraphicFramePr>
        <p:xfrm>
          <a:off x="4572000" y="1040014"/>
          <a:ext cx="4295482" cy="3098662"/>
        </p:xfrm>
        <a:graphic>
          <a:graphicData uri="http://schemas.openxmlformats.org/drawingml/2006/chart">
            <c:chart xmlns:c="http://schemas.openxmlformats.org/drawingml/2006/chart" xmlns:r="http://schemas.openxmlformats.org/officeDocument/2006/relationships" r:id="rId3"/>
          </a:graphicData>
        </a:graphic>
      </p:graphicFrame>
      <p:sp>
        <p:nvSpPr>
          <p:cNvPr id="138" name="TextBox 137"/>
          <p:cNvSpPr txBox="1"/>
          <p:nvPr/>
        </p:nvSpPr>
        <p:spPr>
          <a:xfrm>
            <a:off x="998558" y="5894761"/>
            <a:ext cx="2623572" cy="400110"/>
          </a:xfrm>
          <a:prstGeom prst="rect">
            <a:avLst/>
          </a:prstGeom>
          <a:solidFill>
            <a:srgbClr val="FFF2CD"/>
          </a:solidFill>
          <a:ln>
            <a:solidFill>
              <a:schemeClr val="tx1"/>
            </a:solidFill>
          </a:ln>
        </p:spPr>
        <p:txBody>
          <a:bodyPr wrap="square" rtlCol="0">
            <a:spAutoFit/>
          </a:bodyPr>
          <a:lstStyle/>
          <a:p>
            <a:pPr algn="ctr"/>
            <a:r>
              <a:rPr lang="en-US" sz="1000" dirty="0" smtClean="0">
                <a:latin typeface="Cambria" panose="02040503050406030204" pitchFamily="18" charset="0"/>
              </a:rPr>
              <a:t>FY22 </a:t>
            </a:r>
            <a:r>
              <a:rPr lang="en-US" sz="1000" dirty="0">
                <a:latin typeface="Cambria" panose="02040503050406030204" pitchFamily="18" charset="0"/>
              </a:rPr>
              <a:t>number of funded, but not filled, positions as of </a:t>
            </a:r>
            <a:r>
              <a:rPr lang="en-US" sz="1000" dirty="0" smtClean="0">
                <a:latin typeface="Cambria" panose="02040503050406030204" pitchFamily="18" charset="0"/>
              </a:rPr>
              <a:t>January 31= 35</a:t>
            </a:r>
            <a:endParaRPr lang="en-US" sz="1000" dirty="0">
              <a:latin typeface="Cambria" panose="02040503050406030204" pitchFamily="18" charset="0"/>
            </a:endParaRPr>
          </a:p>
        </p:txBody>
      </p:sp>
      <p:sp>
        <p:nvSpPr>
          <p:cNvPr id="6" name="Rectangle 5">
            <a:extLst>
              <a:ext uri="{FF2B5EF4-FFF2-40B4-BE49-F238E27FC236}">
                <a16:creationId xmlns:a16="http://schemas.microsoft.com/office/drawing/2014/main" id="{A0F44EC9-930B-8447-87DB-D8B766AA70FA}"/>
              </a:ext>
            </a:extLst>
          </p:cNvPr>
          <p:cNvSpPr/>
          <p:nvPr/>
        </p:nvSpPr>
        <p:spPr>
          <a:xfrm>
            <a:off x="4576341" y="4234639"/>
            <a:ext cx="4286801" cy="461665"/>
          </a:xfrm>
          <a:prstGeom prst="rect">
            <a:avLst/>
          </a:prstGeom>
          <a:solidFill>
            <a:schemeClr val="accent5">
              <a:lumMod val="20000"/>
              <a:lumOff val="80000"/>
            </a:schemeClr>
          </a:solidFill>
          <a:ln>
            <a:solidFill>
              <a:schemeClr val="tx1"/>
            </a:solidFill>
          </a:ln>
        </p:spPr>
        <p:txBody>
          <a:bodyPr wrap="square">
            <a:spAutoFit/>
          </a:bodyPr>
          <a:lstStyle/>
          <a:p>
            <a:pPr algn="ctr"/>
            <a:r>
              <a:rPr lang="en-US" sz="800" dirty="0">
                <a:latin typeface="Cambria" panose="02040503050406030204" pitchFamily="18" charset="0"/>
              </a:rPr>
              <a:t>The full-time equivalent or </a:t>
            </a:r>
            <a:r>
              <a:rPr lang="en-US" sz="800" b="1" dirty="0">
                <a:latin typeface="Cambria" panose="02040503050406030204" pitchFamily="18" charset="0"/>
              </a:rPr>
              <a:t>FTE</a:t>
            </a:r>
            <a:r>
              <a:rPr lang="en-US" sz="800" dirty="0">
                <a:latin typeface="Cambria" panose="02040503050406030204" pitchFamily="18" charset="0"/>
              </a:rPr>
              <a:t> definition refers to the number of hours considered full-time. For example, if an agency considers 40 hours full time, and there are two employees working 20 hours per week, those two employees would be 1.0 FTE.</a:t>
            </a:r>
          </a:p>
        </p:txBody>
      </p:sp>
      <p:graphicFrame>
        <p:nvGraphicFramePr>
          <p:cNvPr id="12" name="Chart 11">
            <a:extLst>
              <a:ext uri="{FF2B5EF4-FFF2-40B4-BE49-F238E27FC236}">
                <a16:creationId xmlns:a16="http://schemas.microsoft.com/office/drawing/2014/main" id="{4FB7580D-2489-D84C-A8ED-BF028D4F9A43}"/>
              </a:ext>
            </a:extLst>
          </p:cNvPr>
          <p:cNvGraphicFramePr/>
          <p:nvPr>
            <p:extLst>
              <p:ext uri="{D42A27DB-BD31-4B8C-83A1-F6EECF244321}">
                <p14:modId xmlns:p14="http://schemas.microsoft.com/office/powerpoint/2010/main" val="2874750992"/>
              </p:ext>
            </p:extLst>
          </p:nvPr>
        </p:nvGraphicFramePr>
        <p:xfrm>
          <a:off x="240349" y="1116203"/>
          <a:ext cx="4251783" cy="433697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37B94E52-9044-2A40-BA86-07F006839A0B}"/>
              </a:ext>
            </a:extLst>
          </p:cNvPr>
          <p:cNvSpPr/>
          <p:nvPr/>
        </p:nvSpPr>
        <p:spPr>
          <a:xfrm>
            <a:off x="4576341" y="5394714"/>
            <a:ext cx="4286801" cy="1077218"/>
          </a:xfrm>
          <a:prstGeom prst="rect">
            <a:avLst/>
          </a:prstGeom>
          <a:solidFill>
            <a:schemeClr val="accent5">
              <a:lumMod val="20000"/>
              <a:lumOff val="80000"/>
            </a:schemeClr>
          </a:solidFill>
          <a:ln>
            <a:solidFill>
              <a:schemeClr val="tx1"/>
            </a:solidFill>
          </a:ln>
        </p:spPr>
        <p:txBody>
          <a:bodyPr wrap="square">
            <a:spAutoFit/>
          </a:bodyPr>
          <a:lstStyle/>
          <a:p>
            <a:r>
              <a:rPr lang="en-US" sz="800" b="1" dirty="0">
                <a:latin typeface="Cambria" panose="02040503050406030204" pitchFamily="18" charset="0"/>
              </a:rPr>
              <a:t>Other Charges </a:t>
            </a:r>
            <a:r>
              <a:rPr lang="en-US" sz="800" dirty="0">
                <a:latin typeface="Cambria" panose="02040503050406030204" pitchFamily="18" charset="0"/>
              </a:rPr>
              <a:t>positions are authorized under R.S. 39:2(5)(b) …</a:t>
            </a:r>
          </a:p>
          <a:p>
            <a:endParaRPr lang="en-US" sz="800" dirty="0">
              <a:latin typeface="Cambria" panose="02040503050406030204" pitchFamily="18" charset="0"/>
            </a:endParaRPr>
          </a:p>
          <a:p>
            <a:r>
              <a:rPr lang="en-US" sz="800" dirty="0">
                <a:latin typeface="Cambria" panose="02040503050406030204" pitchFamily="18" charset="0"/>
              </a:rPr>
              <a:t>(5)(b) "Authorized other charges positions" means the number of positions in an appropriation bill to be funded by the other charges continuing category of the accounting system for the state. The number may be adjusted during a fiscal year in accordance with law.</a:t>
            </a:r>
          </a:p>
          <a:p>
            <a:pPr marL="171450" indent="-171450">
              <a:buFont typeface="Arial" panose="020B0604020202020204" pitchFamily="34" charset="0"/>
              <a:buChar char="•"/>
            </a:pPr>
            <a:r>
              <a:rPr lang="en-US" sz="800" dirty="0">
                <a:latin typeface="Cambria" panose="02040503050406030204" pitchFamily="18" charset="0"/>
              </a:rPr>
              <a:t>[Act 377 of 2013 by Rep. Burrell]</a:t>
            </a:r>
          </a:p>
          <a:p>
            <a:pPr marL="171450" indent="-171450">
              <a:buFont typeface="Arial" panose="020B0604020202020204" pitchFamily="34" charset="0"/>
              <a:buChar char="•"/>
            </a:pPr>
            <a:r>
              <a:rPr lang="en-US" sz="800" dirty="0">
                <a:latin typeface="Cambria" panose="02040503050406030204" pitchFamily="18" charset="0"/>
              </a:rPr>
              <a:t>Positions coded in the Other Charges expenditure category</a:t>
            </a:r>
          </a:p>
          <a:p>
            <a:pPr marL="171450" indent="-171450">
              <a:buFont typeface="Arial" panose="020B0604020202020204" pitchFamily="34" charset="0"/>
              <a:buChar char="•"/>
            </a:pPr>
            <a:r>
              <a:rPr lang="en-US" sz="800" dirty="0">
                <a:latin typeface="Cambria" panose="02040503050406030204" pitchFamily="18" charset="0"/>
              </a:rPr>
              <a:t>These positions are usually associated with federal grants</a:t>
            </a:r>
          </a:p>
        </p:txBody>
      </p:sp>
      <p:sp>
        <p:nvSpPr>
          <p:cNvPr id="14" name="Rectangle 13">
            <a:extLst>
              <a:ext uri="{FF2B5EF4-FFF2-40B4-BE49-F238E27FC236}">
                <a16:creationId xmlns:a16="http://schemas.microsoft.com/office/drawing/2014/main" id="{924A06EA-F021-AE46-BD5C-309DDBADD8D2}"/>
              </a:ext>
            </a:extLst>
          </p:cNvPr>
          <p:cNvSpPr/>
          <p:nvPr/>
        </p:nvSpPr>
        <p:spPr>
          <a:xfrm>
            <a:off x="4576341" y="4753122"/>
            <a:ext cx="4286801" cy="584775"/>
          </a:xfrm>
          <a:prstGeom prst="rect">
            <a:avLst/>
          </a:prstGeom>
          <a:solidFill>
            <a:schemeClr val="accent5">
              <a:lumMod val="20000"/>
              <a:lumOff val="80000"/>
            </a:schemeClr>
          </a:solidFill>
          <a:ln>
            <a:solidFill>
              <a:schemeClr val="tx1"/>
            </a:solidFill>
          </a:ln>
        </p:spPr>
        <p:txBody>
          <a:bodyPr wrap="square">
            <a:spAutoFit/>
          </a:bodyPr>
          <a:lstStyle/>
          <a:p>
            <a:pPr algn="ctr"/>
            <a:r>
              <a:rPr lang="en-US" sz="800" b="1" dirty="0">
                <a:latin typeface="Cambria" panose="02040503050406030204" pitchFamily="18" charset="0"/>
              </a:rPr>
              <a:t>Authorized Positions </a:t>
            </a:r>
            <a:r>
              <a:rPr lang="en-US" sz="800" dirty="0">
                <a:latin typeface="Cambria" panose="02040503050406030204" pitchFamily="18" charset="0"/>
              </a:rPr>
              <a:t>are those referred to in the Table of Organization (or T.O.) for each department. This count includes only those positions paid for from the Salaries expenditure category for the organization units and agencies include in each department’s appropriation. This excludes positions paid for from other expenditure categories, such as wages or per diem.</a:t>
            </a:r>
          </a:p>
        </p:txBody>
      </p:sp>
    </p:spTree>
    <p:extLst>
      <p:ext uri="{BB962C8B-B14F-4D97-AF65-F5344CB8AC3E}">
        <p14:creationId xmlns:p14="http://schemas.microsoft.com/office/powerpoint/2010/main" val="392938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121548"/>
            <a:ext cx="8870317" cy="6614903"/>
            <a:chOff x="145523" y="119068"/>
            <a:chExt cx="8870317" cy="6614903"/>
          </a:xfrm>
        </p:grpSpPr>
        <p:grpSp>
          <p:nvGrpSpPr>
            <p:cNvPr id="9"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grpSp>
      <p:sp>
        <p:nvSpPr>
          <p:cNvPr id="7" name="Rectangle 6"/>
          <p:cNvSpPr/>
          <p:nvPr/>
        </p:nvSpPr>
        <p:spPr>
          <a:xfrm>
            <a:off x="3163714" y="221242"/>
            <a:ext cx="3624407" cy="677108"/>
          </a:xfrm>
          <a:prstGeom prst="rect">
            <a:avLst/>
          </a:prstGeom>
        </p:spPr>
        <p:txBody>
          <a:bodyPr wrap="square">
            <a:spAutoFit/>
          </a:bodyPr>
          <a:lstStyle/>
          <a:p>
            <a:pPr algn="ctr"/>
            <a:r>
              <a:rPr lang="en-US" sz="2400" dirty="0" smtClean="0">
                <a:solidFill>
                  <a:srgbClr val="FFFFCC"/>
                </a:solidFill>
                <a:latin typeface="Cambria"/>
                <a:cs typeface="Cambria"/>
              </a:rPr>
              <a:t>Environmental Quality</a:t>
            </a:r>
            <a:endParaRPr lang="en-US" sz="2400" dirty="0">
              <a:solidFill>
                <a:srgbClr val="FFFFCC"/>
              </a:solidFill>
              <a:latin typeface="Cambria"/>
              <a:cs typeface="Cambria"/>
            </a:endParaRPr>
          </a:p>
          <a:p>
            <a:pPr algn="ctr"/>
            <a:r>
              <a:rPr lang="en-US" sz="1400" dirty="0">
                <a:solidFill>
                  <a:srgbClr val="FFFFCC"/>
                </a:solidFill>
                <a:latin typeface="Cambria"/>
                <a:cs typeface="Cambria"/>
              </a:rPr>
              <a:t>Related Employment Information</a:t>
            </a:r>
          </a:p>
        </p:txBody>
      </p:sp>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14</a:t>
            </a:fld>
            <a:endParaRPr lang="en-US" sz="1000" i="1" dirty="0">
              <a:solidFill>
                <a:srgbClr val="4F81BD"/>
              </a:solidFill>
              <a:latin typeface="Bernard MT Condensed"/>
              <a:cs typeface="Bernard MT Condensed"/>
            </a:endParaRPr>
          </a:p>
        </p:txBody>
      </p:sp>
      <p:graphicFrame>
        <p:nvGraphicFramePr>
          <p:cNvPr id="5" name="Table 4"/>
          <p:cNvGraphicFramePr>
            <a:graphicFrameLocks noGrp="1"/>
          </p:cNvGraphicFramePr>
          <p:nvPr>
            <p:extLst>
              <p:ext uri="{D42A27DB-BD31-4B8C-83A1-F6EECF244321}">
                <p14:modId xmlns:p14="http://schemas.microsoft.com/office/powerpoint/2010/main" val="2432996861"/>
              </p:ext>
            </p:extLst>
          </p:nvPr>
        </p:nvGraphicFramePr>
        <p:xfrm>
          <a:off x="550104" y="1848732"/>
          <a:ext cx="5244324" cy="1969224"/>
        </p:xfrm>
        <a:graphic>
          <a:graphicData uri="http://schemas.openxmlformats.org/drawingml/2006/table">
            <a:tbl>
              <a:tblPr firstRow="1" bandRow="1">
                <a:tableStyleId>{5C22544A-7EE6-4342-B048-85BDC9FD1C3A}</a:tableStyleId>
              </a:tblPr>
              <a:tblGrid>
                <a:gridCol w="1132400">
                  <a:extLst>
                    <a:ext uri="{9D8B030D-6E8A-4147-A177-3AD203B41FA5}">
                      <a16:colId xmlns:a16="http://schemas.microsoft.com/office/drawing/2014/main" val="784179249"/>
                    </a:ext>
                  </a:extLst>
                </a:gridCol>
                <a:gridCol w="1027981">
                  <a:extLst>
                    <a:ext uri="{9D8B030D-6E8A-4147-A177-3AD203B41FA5}">
                      <a16:colId xmlns:a16="http://schemas.microsoft.com/office/drawing/2014/main" val="2299740999"/>
                    </a:ext>
                  </a:extLst>
                </a:gridCol>
                <a:gridCol w="1027981">
                  <a:extLst>
                    <a:ext uri="{9D8B030D-6E8A-4147-A177-3AD203B41FA5}">
                      <a16:colId xmlns:a16="http://schemas.microsoft.com/office/drawing/2014/main" val="3173344423"/>
                    </a:ext>
                  </a:extLst>
                </a:gridCol>
                <a:gridCol w="970481">
                  <a:extLst>
                    <a:ext uri="{9D8B030D-6E8A-4147-A177-3AD203B41FA5}">
                      <a16:colId xmlns:a16="http://schemas.microsoft.com/office/drawing/2014/main" val="2744583258"/>
                    </a:ext>
                  </a:extLst>
                </a:gridCol>
                <a:gridCol w="1085481">
                  <a:extLst>
                    <a:ext uri="{9D8B030D-6E8A-4147-A177-3AD203B41FA5}">
                      <a16:colId xmlns:a16="http://schemas.microsoft.com/office/drawing/2014/main" val="104981444"/>
                    </a:ext>
                  </a:extLst>
                </a:gridCol>
              </a:tblGrid>
              <a:tr h="464102">
                <a:tc>
                  <a:txBody>
                    <a:bodyPr/>
                    <a:lstStyle/>
                    <a:p>
                      <a:pPr algn="ctr"/>
                      <a:r>
                        <a:rPr lang="en-US" sz="1000" dirty="0">
                          <a:solidFill>
                            <a:schemeClr val="bg1"/>
                          </a:solidFill>
                          <a:latin typeface="Cambria" panose="02040503050406030204" pitchFamily="18" charset="0"/>
                          <a:ea typeface="Cambria" panose="02040503050406030204" pitchFamily="18" charset="0"/>
                        </a:rPr>
                        <a:t>Personal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a:solidFill>
                            <a:schemeClr val="bg1"/>
                          </a:solidFill>
                          <a:latin typeface="Cambria" panose="02040503050406030204" pitchFamily="18" charset="0"/>
                          <a:ea typeface="Cambria" panose="02040503050406030204" pitchFamily="18" charset="0"/>
                        </a:rPr>
                        <a:t>2020 </a:t>
                      </a:r>
                    </a:p>
                    <a:p>
                      <a:pPr algn="ctr"/>
                      <a:r>
                        <a:rPr lang="en-US" sz="1000" dirty="0">
                          <a:solidFill>
                            <a:schemeClr val="bg1"/>
                          </a:solidFill>
                          <a:latin typeface="Cambria" panose="02040503050406030204" pitchFamily="18" charset="0"/>
                          <a:ea typeface="Cambria" panose="02040503050406030204" pitchFamily="18"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a:solidFill>
                            <a:schemeClr val="bg1"/>
                          </a:solidFill>
                          <a:latin typeface="Cambria" panose="02040503050406030204" pitchFamily="18" charset="0"/>
                          <a:ea typeface="Cambria" panose="02040503050406030204" pitchFamily="18" charset="0"/>
                        </a:rPr>
                        <a:t>2021 </a:t>
                      </a:r>
                    </a:p>
                    <a:p>
                      <a:pPr algn="ctr"/>
                      <a:r>
                        <a:rPr lang="en-US" sz="1000" dirty="0">
                          <a:solidFill>
                            <a:schemeClr val="bg1"/>
                          </a:solidFill>
                          <a:latin typeface="Cambria" panose="02040503050406030204" pitchFamily="18" charset="0"/>
                          <a:ea typeface="Cambria" panose="02040503050406030204" pitchFamily="18"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a:solidFill>
                            <a:schemeClr val="bg1"/>
                          </a:solidFill>
                          <a:latin typeface="Cambria" panose="02040503050406030204" pitchFamily="18" charset="0"/>
                          <a:ea typeface="Cambria" panose="02040503050406030204" pitchFamily="18" charset="0"/>
                        </a:rPr>
                        <a:t>2022 </a:t>
                      </a:r>
                    </a:p>
                    <a:p>
                      <a:pPr algn="ctr"/>
                      <a:r>
                        <a:rPr lang="en-US" sz="1000" dirty="0">
                          <a:solidFill>
                            <a:schemeClr val="bg1"/>
                          </a:solidFill>
                          <a:latin typeface="Cambria" panose="02040503050406030204" pitchFamily="18" charset="0"/>
                          <a:ea typeface="Cambria" panose="02040503050406030204" pitchFamily="18" charset="0"/>
                        </a:rPr>
                        <a:t>Enacted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a:solidFill>
                            <a:schemeClr val="bg1"/>
                          </a:solidFill>
                          <a:latin typeface="Cambria" panose="02040503050406030204" pitchFamily="18" charset="0"/>
                          <a:ea typeface="Cambria" panose="02040503050406030204" pitchFamily="18" charset="0"/>
                        </a:rPr>
                        <a:t>2023 Recommended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23226751"/>
                  </a:ext>
                </a:extLst>
              </a:tr>
              <a:tr h="264446">
                <a:tc>
                  <a:txBody>
                    <a:bodyPr/>
                    <a:lstStyle/>
                    <a:p>
                      <a:r>
                        <a:rPr lang="en-US" sz="1050" dirty="0">
                          <a:latin typeface="Cambria" panose="02040503050406030204" pitchFamily="18" charset="0"/>
                          <a:ea typeface="Cambria" panose="02040503050406030204" pitchFamily="18" charset="0"/>
                        </a:rPr>
                        <a:t>Salaries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$43,448,730</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$44,603,059</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$46,379,998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$49,219,493</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5709598"/>
                  </a:ext>
                </a:extLst>
              </a:tr>
              <a:tr h="346530">
                <a:tc>
                  <a:txBody>
                    <a:bodyPr/>
                    <a:lstStyle/>
                    <a:p>
                      <a:r>
                        <a:rPr lang="en-US" sz="1050" dirty="0">
                          <a:latin typeface="Cambria" panose="02040503050406030204" pitchFamily="18" charset="0"/>
                          <a:ea typeface="Cambria" panose="02040503050406030204" pitchFamily="18" charset="0"/>
                        </a:rPr>
                        <a:t>Other Compensation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$787,498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$382,517</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$211,043</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$211,043</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157437"/>
                  </a:ext>
                </a:extLst>
              </a:tr>
              <a:tr h="346530">
                <a:tc>
                  <a:txBody>
                    <a:bodyPr/>
                    <a:lstStyle/>
                    <a:p>
                      <a:r>
                        <a:rPr lang="en-US" sz="1050" dirty="0">
                          <a:solidFill>
                            <a:schemeClr val="tx1"/>
                          </a:solidFill>
                          <a:latin typeface="Cambria" panose="02040503050406030204" pitchFamily="18" charset="0"/>
                          <a:ea typeface="Cambria" panose="02040503050406030204" pitchFamily="18" charset="0"/>
                        </a:rPr>
                        <a:t>Related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$24,853,318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$25,214,258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$26,417,377</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$28,178,128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2898753"/>
                  </a:ext>
                </a:extLst>
              </a:tr>
              <a:tr h="482666">
                <a:tc>
                  <a:txBody>
                    <a:bodyPr/>
                    <a:lstStyle/>
                    <a:p>
                      <a:pPr algn="r"/>
                      <a:r>
                        <a:rPr lang="en-US" sz="1050" b="1" dirty="0">
                          <a:latin typeface="Cambria" panose="02040503050406030204" pitchFamily="18" charset="0"/>
                          <a:ea typeface="Cambria" panose="02040503050406030204" pitchFamily="18" charset="0"/>
                        </a:rPr>
                        <a:t>Total Personal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$60,089,546</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$70,199,834</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$73,008,418</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$77,608,664</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02896283"/>
                  </a:ext>
                </a:extLst>
              </a:tr>
            </a:tbl>
          </a:graphicData>
        </a:graphic>
      </p:graphicFrame>
      <p:graphicFrame>
        <p:nvGraphicFramePr>
          <p:cNvPr id="219" name="Table 218"/>
          <p:cNvGraphicFramePr>
            <a:graphicFrameLocks noGrp="1"/>
          </p:cNvGraphicFramePr>
          <p:nvPr>
            <p:extLst>
              <p:ext uri="{D42A27DB-BD31-4B8C-83A1-F6EECF244321}">
                <p14:modId xmlns:p14="http://schemas.microsoft.com/office/powerpoint/2010/main" val="720338226"/>
              </p:ext>
            </p:extLst>
          </p:nvPr>
        </p:nvGraphicFramePr>
        <p:xfrm>
          <a:off x="557778" y="3974887"/>
          <a:ext cx="5244326" cy="1615440"/>
        </p:xfrm>
        <a:graphic>
          <a:graphicData uri="http://schemas.openxmlformats.org/drawingml/2006/table">
            <a:tbl>
              <a:tblPr firstRow="1" bandRow="1">
                <a:tableStyleId>{5C22544A-7EE6-4342-B048-85BDC9FD1C3A}</a:tableStyleId>
              </a:tblPr>
              <a:tblGrid>
                <a:gridCol w="2214388">
                  <a:extLst>
                    <a:ext uri="{9D8B030D-6E8A-4147-A177-3AD203B41FA5}">
                      <a16:colId xmlns:a16="http://schemas.microsoft.com/office/drawing/2014/main" val="2509302048"/>
                    </a:ext>
                  </a:extLst>
                </a:gridCol>
                <a:gridCol w="1852096">
                  <a:extLst>
                    <a:ext uri="{9D8B030D-6E8A-4147-A177-3AD203B41FA5}">
                      <a16:colId xmlns:a16="http://schemas.microsoft.com/office/drawing/2014/main" val="4261577597"/>
                    </a:ext>
                  </a:extLst>
                </a:gridCol>
                <a:gridCol w="1177842">
                  <a:extLst>
                    <a:ext uri="{9D8B030D-6E8A-4147-A177-3AD203B41FA5}">
                      <a16:colId xmlns:a16="http://schemas.microsoft.com/office/drawing/2014/main" val="3613605964"/>
                    </a:ext>
                  </a:extLst>
                </a:gridCol>
              </a:tblGrid>
              <a:tr h="388615">
                <a:tc>
                  <a:txBody>
                    <a:bodyPr/>
                    <a:lstStyle/>
                    <a:p>
                      <a:pPr algn="ctr"/>
                      <a:r>
                        <a:rPr lang="en-US" sz="1000" dirty="0">
                          <a:solidFill>
                            <a:schemeClr val="tx1"/>
                          </a:solidFill>
                          <a:latin typeface="Cambria" panose="02040503050406030204" pitchFamily="18" charset="0"/>
                        </a:rPr>
                        <a:t>Related Benefits </a:t>
                      </a:r>
                    </a:p>
                    <a:p>
                      <a:pPr algn="ctr"/>
                      <a:r>
                        <a:rPr lang="en-US" sz="1000" dirty="0">
                          <a:solidFill>
                            <a:schemeClr val="tx1"/>
                          </a:solidFill>
                          <a:latin typeface="Cambria" panose="02040503050406030204" pitchFamily="18" charset="0"/>
                        </a:rPr>
                        <a:t>FY23 Recommended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tc>
                  <a:txBody>
                    <a:bodyPr/>
                    <a:lstStyle/>
                    <a:p>
                      <a:pPr algn="ctr"/>
                      <a:r>
                        <a:rPr lang="en-US" sz="1000" dirty="0">
                          <a:solidFill>
                            <a:schemeClr val="tx1"/>
                          </a:solidFill>
                          <a:latin typeface="Cambria" panose="02040503050406030204" pitchFamily="18" charset="0"/>
                        </a:rPr>
                        <a:t>Total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tc>
                  <a:txBody>
                    <a:bodyPr/>
                    <a:lstStyle/>
                    <a:p>
                      <a:pPr algn="ctr"/>
                      <a:r>
                        <a:rPr lang="en-US" sz="1000" dirty="0">
                          <a:solidFill>
                            <a:schemeClr val="tx1"/>
                          </a:solidFill>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extLst>
                  <a:ext uri="{0D108BD9-81ED-4DB2-BD59-A6C34878D82A}">
                    <a16:rowId xmlns:a16="http://schemas.microsoft.com/office/drawing/2014/main" val="2591445500"/>
                  </a:ext>
                </a:extLst>
              </a:tr>
              <a:tr h="242981">
                <a:tc>
                  <a:txBody>
                    <a:bodyPr/>
                    <a:lstStyle/>
                    <a:p>
                      <a:r>
                        <a:rPr lang="en-US" sz="1000" dirty="0">
                          <a:latin typeface="Cambria" panose="02040503050406030204" pitchFamily="18" charset="0"/>
                        </a:rPr>
                        <a:t>Total Related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$28,178,128</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59741523"/>
                  </a:ext>
                </a:extLst>
              </a:tr>
              <a:tr h="242981">
                <a:tc>
                  <a:txBody>
                    <a:bodyPr/>
                    <a:lstStyle/>
                    <a:p>
                      <a:r>
                        <a:rPr lang="en-US" sz="1000" dirty="0">
                          <a:latin typeface="Cambria" panose="02040503050406030204" pitchFamily="18" charset="0"/>
                        </a:rPr>
                        <a:t>UAL payments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$12,487,267</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latin typeface="Cambria" panose="02040503050406030204" pitchFamily="18" charset="0"/>
                        </a:rPr>
                        <a:t>44%</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4645930"/>
                  </a:ext>
                </a:extLst>
              </a:tr>
              <a:tr h="242981">
                <a:tc>
                  <a:txBody>
                    <a:bodyPr/>
                    <a:lstStyle/>
                    <a:p>
                      <a:r>
                        <a:rPr lang="en-US" sz="1000" dirty="0">
                          <a:latin typeface="Cambria" panose="02040503050406030204" pitchFamily="18" charset="0"/>
                        </a:rPr>
                        <a:t>Retiree Health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$3,704,354</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23780902"/>
                  </a:ext>
                </a:extLst>
              </a:tr>
              <a:tr h="242981">
                <a:tc>
                  <a:txBody>
                    <a:bodyPr/>
                    <a:lstStyle/>
                    <a:p>
                      <a:r>
                        <a:rPr lang="en-US" sz="1000" dirty="0">
                          <a:latin typeface="Cambria" panose="02040503050406030204" pitchFamily="18" charset="0"/>
                        </a:rPr>
                        <a:t>Remaining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$8,006,562</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58153"/>
                  </a:ext>
                </a:extLst>
              </a:tr>
              <a:tr h="242981">
                <a:tc>
                  <a:txBody>
                    <a:bodyPr/>
                    <a:lstStyle/>
                    <a:p>
                      <a:r>
                        <a:rPr lang="en-US" sz="1000" dirty="0">
                          <a:latin typeface="Cambria" panose="02040503050406030204" pitchFamily="18" charset="0"/>
                        </a:rPr>
                        <a:t>Means of Finance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General Fund = </a:t>
                      </a:r>
                      <a:r>
                        <a:rPr lang="en-US" sz="1000" dirty="0" smtClean="0">
                          <a:latin typeface="Cambria" panose="02040503050406030204" pitchFamily="18" charset="0"/>
                        </a:rPr>
                        <a:t>1</a:t>
                      </a:r>
                      <a:r>
                        <a:rPr lang="en-US" sz="1000" dirty="0">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Other = </a:t>
                      </a:r>
                      <a:r>
                        <a:rPr lang="en-US" sz="1000" dirty="0" smtClean="0">
                          <a:latin typeface="Cambria" panose="02040503050406030204" pitchFamily="18" charset="0"/>
                        </a:rPr>
                        <a:t>99%</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872040"/>
                  </a:ext>
                </a:extLst>
              </a:tr>
            </a:tbl>
          </a:graphicData>
        </a:graphic>
      </p:graphicFrame>
      <p:sp>
        <p:nvSpPr>
          <p:cNvPr id="221" name="TextBox 220"/>
          <p:cNvSpPr txBox="1"/>
          <p:nvPr/>
        </p:nvSpPr>
        <p:spPr>
          <a:xfrm>
            <a:off x="6058577" y="2431970"/>
            <a:ext cx="2765245" cy="369332"/>
          </a:xfrm>
          <a:prstGeom prst="rect">
            <a:avLst/>
          </a:prstGeom>
          <a:solidFill>
            <a:srgbClr val="F0F5FA"/>
          </a:solidFill>
          <a:ln>
            <a:solidFill>
              <a:schemeClr val="tx1"/>
            </a:solidFill>
          </a:ln>
        </p:spPr>
        <p:txBody>
          <a:bodyPr wrap="square" rtlCol="0">
            <a:spAutoFit/>
          </a:bodyPr>
          <a:lstStyle/>
          <a:p>
            <a:pPr algn="ctr"/>
            <a:r>
              <a:rPr lang="en-US" sz="900" i="1" dirty="0">
                <a:latin typeface="Cambria" panose="02040503050406030204" pitchFamily="18" charset="0"/>
              </a:rPr>
              <a:t>Examples of Other Compensation include pay for WAE employees, part-time employees, student workers, etc.</a:t>
            </a:r>
          </a:p>
        </p:txBody>
      </p:sp>
      <p:sp>
        <p:nvSpPr>
          <p:cNvPr id="3" name="TextBox 2">
            <a:extLst>
              <a:ext uri="{FF2B5EF4-FFF2-40B4-BE49-F238E27FC236}">
                <a16:creationId xmlns:a16="http://schemas.microsoft.com/office/drawing/2014/main" id="{592AA37A-F46B-324D-9BB1-8A0CDBFECC0F}"/>
              </a:ext>
            </a:extLst>
          </p:cNvPr>
          <p:cNvSpPr txBox="1"/>
          <p:nvPr/>
        </p:nvSpPr>
        <p:spPr>
          <a:xfrm>
            <a:off x="550104" y="5747259"/>
            <a:ext cx="3272931" cy="784830"/>
          </a:xfrm>
          <a:prstGeom prst="rect">
            <a:avLst/>
          </a:prstGeom>
          <a:solidFill>
            <a:schemeClr val="bg2"/>
          </a:solidFill>
          <a:ln>
            <a:solidFill>
              <a:schemeClr val="tx1"/>
            </a:solidFill>
          </a:ln>
        </p:spPr>
        <p:txBody>
          <a:bodyPr wrap="square" rtlCol="0">
            <a:spAutoFit/>
          </a:bodyPr>
          <a:lstStyle/>
          <a:p>
            <a:pPr algn="just"/>
            <a:r>
              <a:rPr lang="en-US" sz="900" i="1" dirty="0">
                <a:latin typeface="Cambria" panose="02040503050406030204" pitchFamily="18" charset="0"/>
              </a:rPr>
              <a:t>* Remaining Benefits include employer contribution to authorized positions’ retirement, health, Medicare, FICA, Emoluments etc. The authorized positions include authorized T.O. positions and authorized other charges positions, both filled and vacant.</a:t>
            </a:r>
          </a:p>
        </p:txBody>
      </p:sp>
      <p:sp>
        <p:nvSpPr>
          <p:cNvPr id="17" name="TextBox 16">
            <a:extLst>
              <a:ext uri="{FF2B5EF4-FFF2-40B4-BE49-F238E27FC236}">
                <a16:creationId xmlns:a16="http://schemas.microsoft.com/office/drawing/2014/main" id="{9F13918C-ED71-D647-8121-6A490B03B3E1}"/>
              </a:ext>
            </a:extLst>
          </p:cNvPr>
          <p:cNvSpPr txBox="1"/>
          <p:nvPr/>
        </p:nvSpPr>
        <p:spPr>
          <a:xfrm>
            <a:off x="4149732" y="5939619"/>
            <a:ext cx="1652372" cy="400110"/>
          </a:xfrm>
          <a:prstGeom prst="rect">
            <a:avLst/>
          </a:prstGeom>
          <a:solidFill>
            <a:srgbClr val="FFF2CC"/>
          </a:solidFill>
          <a:ln w="12700">
            <a:solidFill>
              <a:schemeClr val="tx1"/>
            </a:solidFill>
          </a:ln>
        </p:spPr>
        <p:txBody>
          <a:bodyPr wrap="square" rtlCol="0">
            <a:spAutoFit/>
          </a:bodyPr>
          <a:lstStyle/>
          <a:p>
            <a:pPr algn="ctr"/>
            <a:r>
              <a:rPr lang="en-US" sz="1000" dirty="0">
                <a:latin typeface="Cambria" panose="02040503050406030204" pitchFamily="18" charset="0"/>
              </a:rPr>
              <a:t>Other Charges Benefits</a:t>
            </a:r>
          </a:p>
          <a:p>
            <a:pPr algn="ctr"/>
            <a:r>
              <a:rPr lang="en-US" sz="1000" dirty="0" smtClean="0">
                <a:latin typeface="Cambria" panose="02040503050406030204" pitchFamily="18" charset="0"/>
              </a:rPr>
              <a:t>$0</a:t>
            </a:r>
            <a:endParaRPr lang="en-US" sz="1000" dirty="0">
              <a:latin typeface="Cambria" panose="02040503050406030204" pitchFamily="18" charset="0"/>
            </a:endParaRPr>
          </a:p>
        </p:txBody>
      </p:sp>
      <p:sp>
        <p:nvSpPr>
          <p:cNvPr id="4" name="TextBox 3">
            <a:extLst>
              <a:ext uri="{FF2B5EF4-FFF2-40B4-BE49-F238E27FC236}">
                <a16:creationId xmlns:a16="http://schemas.microsoft.com/office/drawing/2014/main" id="{870310CA-3171-CA43-B0A6-C4BA2B49502A}"/>
              </a:ext>
            </a:extLst>
          </p:cNvPr>
          <p:cNvSpPr txBox="1"/>
          <p:nvPr/>
        </p:nvSpPr>
        <p:spPr>
          <a:xfrm>
            <a:off x="6058577" y="1844691"/>
            <a:ext cx="2765245" cy="261610"/>
          </a:xfrm>
          <a:prstGeom prst="rect">
            <a:avLst/>
          </a:prstGeom>
          <a:solidFill>
            <a:schemeClr val="accent6">
              <a:lumMod val="20000"/>
              <a:lumOff val="80000"/>
            </a:schemeClr>
          </a:solidFill>
          <a:ln>
            <a:solidFill>
              <a:schemeClr val="tx1"/>
            </a:solidFill>
          </a:ln>
        </p:spPr>
        <p:txBody>
          <a:bodyPr wrap="square" rtlCol="0">
            <a:spAutoFit/>
          </a:bodyPr>
          <a:lstStyle/>
          <a:p>
            <a:r>
              <a:rPr lang="en-US" sz="1100" dirty="0">
                <a:latin typeface="Cambria" panose="02040503050406030204" pitchFamily="18" charset="0"/>
              </a:rPr>
              <a:t>Average </a:t>
            </a:r>
            <a:r>
              <a:rPr lang="en-US" sz="1100" dirty="0" smtClean="0">
                <a:latin typeface="Cambria" panose="02040503050406030204" pitchFamily="18" charset="0"/>
              </a:rPr>
              <a:t>T.O. </a:t>
            </a:r>
            <a:r>
              <a:rPr lang="en-US" sz="1100" dirty="0">
                <a:latin typeface="Cambria" panose="02040503050406030204" pitchFamily="18" charset="0"/>
              </a:rPr>
              <a:t>Salary = </a:t>
            </a:r>
            <a:r>
              <a:rPr lang="en-US" sz="1100" dirty="0" smtClean="0">
                <a:latin typeface="Cambria" panose="02040503050406030204" pitchFamily="18" charset="0"/>
              </a:rPr>
              <a:t>$66,533</a:t>
            </a:r>
            <a:endParaRPr lang="en-US" sz="1100" dirty="0">
              <a:latin typeface="Cambria" panose="02040503050406030204" pitchFamily="18" charset="0"/>
            </a:endParaRPr>
          </a:p>
        </p:txBody>
      </p:sp>
      <p:graphicFrame>
        <p:nvGraphicFramePr>
          <p:cNvPr id="15" name="Table 14">
            <a:extLst>
              <a:ext uri="{FF2B5EF4-FFF2-40B4-BE49-F238E27FC236}">
                <a16:creationId xmlns:a16="http://schemas.microsoft.com/office/drawing/2014/main" id="{69B8201F-63C0-2D47-9889-A2E2E0D0CDFC}"/>
              </a:ext>
            </a:extLst>
          </p:cNvPr>
          <p:cNvGraphicFramePr>
            <a:graphicFrameLocks noGrp="1"/>
          </p:cNvGraphicFramePr>
          <p:nvPr>
            <p:extLst>
              <p:ext uri="{D42A27DB-BD31-4B8C-83A1-F6EECF244321}">
                <p14:modId xmlns:p14="http://schemas.microsoft.com/office/powerpoint/2010/main" val="3591335880"/>
              </p:ext>
            </p:extLst>
          </p:nvPr>
        </p:nvGraphicFramePr>
        <p:xfrm>
          <a:off x="6102272" y="3126972"/>
          <a:ext cx="2677854" cy="2481237"/>
        </p:xfrm>
        <a:graphic>
          <a:graphicData uri="http://schemas.openxmlformats.org/drawingml/2006/table">
            <a:tbl>
              <a:tblPr firstRow="1" bandRow="1">
                <a:tableStyleId>{5C22544A-7EE6-4342-B048-85BDC9FD1C3A}</a:tableStyleId>
              </a:tblPr>
              <a:tblGrid>
                <a:gridCol w="1393821">
                  <a:extLst>
                    <a:ext uri="{9D8B030D-6E8A-4147-A177-3AD203B41FA5}">
                      <a16:colId xmlns:a16="http://schemas.microsoft.com/office/drawing/2014/main" val="3574661959"/>
                    </a:ext>
                  </a:extLst>
                </a:gridCol>
                <a:gridCol w="783371">
                  <a:extLst>
                    <a:ext uri="{9D8B030D-6E8A-4147-A177-3AD203B41FA5}">
                      <a16:colId xmlns:a16="http://schemas.microsoft.com/office/drawing/2014/main" val="2515516826"/>
                    </a:ext>
                  </a:extLst>
                </a:gridCol>
                <a:gridCol w="500662">
                  <a:extLst>
                    <a:ext uri="{9D8B030D-6E8A-4147-A177-3AD203B41FA5}">
                      <a16:colId xmlns:a16="http://schemas.microsoft.com/office/drawing/2014/main" val="2301143269"/>
                    </a:ext>
                  </a:extLst>
                </a:gridCol>
              </a:tblGrid>
              <a:tr h="332586">
                <a:tc>
                  <a:txBody>
                    <a:bodyPr/>
                    <a:lstStyle/>
                    <a:p>
                      <a:pPr algn="ctr"/>
                      <a:r>
                        <a:rPr lang="en-US" sz="900" dirty="0">
                          <a:latin typeface="Cambria" panose="02040503050406030204" pitchFamily="18" charset="0"/>
                        </a:rPr>
                        <a:t>Department Demographics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900" dirty="0">
                          <a:latin typeface="Cambria" panose="02040503050406030204" pitchFamily="18"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900" dirty="0">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972310594"/>
                  </a:ext>
                </a:extLst>
              </a:tr>
              <a:tr h="203247">
                <a:tc>
                  <a:txBody>
                    <a:bodyPr/>
                    <a:lstStyle/>
                    <a:p>
                      <a:pPr algn="ctr"/>
                      <a:r>
                        <a:rPr lang="en-US" sz="900" b="1" dirty="0">
                          <a:latin typeface="Cambria" panose="02040503050406030204" pitchFamily="18" charset="0"/>
                        </a:rPr>
                        <a:t>Gender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extLst>
                  <a:ext uri="{0D108BD9-81ED-4DB2-BD59-A6C34878D82A}">
                    <a16:rowId xmlns:a16="http://schemas.microsoft.com/office/drawing/2014/main" val="388568399"/>
                  </a:ext>
                </a:extLst>
              </a:tr>
              <a:tr h="203247">
                <a:tc>
                  <a:txBody>
                    <a:bodyPr/>
                    <a:lstStyle/>
                    <a:p>
                      <a:pPr algn="r"/>
                      <a:r>
                        <a:rPr lang="en-US" sz="900" dirty="0">
                          <a:latin typeface="Cambria" panose="02040503050406030204" pitchFamily="18" charset="0"/>
                        </a:rPr>
                        <a:t>Female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400</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56.7</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795621"/>
                  </a:ext>
                </a:extLst>
              </a:tr>
              <a:tr h="203247">
                <a:tc>
                  <a:txBody>
                    <a:bodyPr/>
                    <a:lstStyle/>
                    <a:p>
                      <a:pPr algn="r"/>
                      <a:r>
                        <a:rPr lang="en-US" sz="900" dirty="0">
                          <a:latin typeface="Cambria" panose="02040503050406030204" pitchFamily="18" charset="0"/>
                        </a:rPr>
                        <a:t>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306</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43.3</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4704832"/>
                  </a:ext>
                </a:extLst>
              </a:tr>
              <a:tr h="203247">
                <a:tc>
                  <a:txBody>
                    <a:bodyPr/>
                    <a:lstStyle/>
                    <a:p>
                      <a:pPr algn="ctr"/>
                      <a:r>
                        <a:rPr lang="en-US" sz="900" b="1" dirty="0">
                          <a:latin typeface="Cambria" panose="02040503050406030204" pitchFamily="18" charset="0"/>
                        </a:rPr>
                        <a:t>Race/Ethnicity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766996"/>
                  </a:ext>
                </a:extLst>
              </a:tr>
              <a:tr h="203247">
                <a:tc>
                  <a:txBody>
                    <a:bodyPr/>
                    <a:lstStyle/>
                    <a:p>
                      <a:pPr algn="r"/>
                      <a:r>
                        <a:rPr lang="en-US" sz="900" dirty="0">
                          <a:latin typeface="Cambria" panose="02040503050406030204" pitchFamily="18" charset="0"/>
                        </a:rPr>
                        <a:t>White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543</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76.9</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564752"/>
                  </a:ext>
                </a:extLst>
              </a:tr>
              <a:tr h="203247">
                <a:tc>
                  <a:txBody>
                    <a:bodyPr/>
                    <a:lstStyle/>
                    <a:p>
                      <a:pPr algn="r"/>
                      <a:r>
                        <a:rPr lang="en-US" sz="900" dirty="0">
                          <a:latin typeface="Cambria" panose="02040503050406030204" pitchFamily="18" charset="0"/>
                        </a:rPr>
                        <a:t>Black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117</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16.6</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256015"/>
                  </a:ext>
                </a:extLst>
              </a:tr>
              <a:tr h="203247">
                <a:tc>
                  <a:txBody>
                    <a:bodyPr/>
                    <a:lstStyle/>
                    <a:p>
                      <a:pPr algn="r"/>
                      <a:r>
                        <a:rPr lang="en-US" sz="900" dirty="0" smtClean="0">
                          <a:latin typeface="Cambria" panose="02040503050406030204" pitchFamily="18" charset="0"/>
                        </a:rPr>
                        <a:t>Other</a:t>
                      </a:r>
                      <a:endParaRPr lang="en-US" sz="9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46</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6.5</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27280"/>
                  </a:ext>
                </a:extLst>
              </a:tr>
              <a:tr h="408597">
                <a:tc>
                  <a:txBody>
                    <a:bodyPr/>
                    <a:lstStyle/>
                    <a:p>
                      <a:pPr algn="r"/>
                      <a:r>
                        <a:rPr lang="en-US" sz="900" b="1" dirty="0">
                          <a:latin typeface="Cambria" panose="02040503050406030204" pitchFamily="18" charset="0"/>
                        </a:rPr>
                        <a:t>Currently in DROP or Eligible to Retire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159</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23</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153641"/>
                  </a:ext>
                </a:extLst>
              </a:tr>
            </a:tbl>
          </a:graphicData>
        </a:graphic>
      </p:graphicFrame>
      <p:sp>
        <p:nvSpPr>
          <p:cNvPr id="6" name="TextBox 5">
            <a:extLst>
              <a:ext uri="{FF2B5EF4-FFF2-40B4-BE49-F238E27FC236}">
                <a16:creationId xmlns:a16="http://schemas.microsoft.com/office/drawing/2014/main" id="{F0766284-0B1B-1349-A767-EB5998F01234}"/>
              </a:ext>
            </a:extLst>
          </p:cNvPr>
          <p:cNvSpPr txBox="1"/>
          <p:nvPr/>
        </p:nvSpPr>
        <p:spPr>
          <a:xfrm>
            <a:off x="984571" y="1021595"/>
            <a:ext cx="7192219" cy="646331"/>
          </a:xfrm>
          <a:prstGeom prst="rect">
            <a:avLst/>
          </a:prstGeom>
          <a:noFill/>
        </p:spPr>
        <p:txBody>
          <a:bodyPr wrap="square" rtlCol="0">
            <a:spAutoFit/>
          </a:bodyPr>
          <a:lstStyle/>
          <a:p>
            <a:pPr algn="ctr"/>
            <a:r>
              <a:rPr lang="en-US" sz="1200" dirty="0">
                <a:latin typeface="Cambria" panose="02040503050406030204" pitchFamily="18" charset="0"/>
              </a:rPr>
              <a:t>Salaries and Related Benefits for the </a:t>
            </a:r>
            <a:r>
              <a:rPr lang="en-US" sz="1200" dirty="0" smtClean="0">
                <a:latin typeface="Cambria" panose="02040503050406030204" pitchFamily="18" charset="0"/>
              </a:rPr>
              <a:t>707 </a:t>
            </a:r>
            <a:r>
              <a:rPr lang="en-US" sz="1200" dirty="0">
                <a:latin typeface="Cambria" panose="02040503050406030204" pitchFamily="18" charset="0"/>
              </a:rPr>
              <a:t>Authorized Positions are listed below in Chart 1.  </a:t>
            </a:r>
          </a:p>
          <a:p>
            <a:pPr algn="ctr"/>
            <a:r>
              <a:rPr lang="en-US" sz="1200" dirty="0">
                <a:latin typeface="Cambria" panose="02040503050406030204" pitchFamily="18" charset="0"/>
              </a:rPr>
              <a:t>In Chart 2, benefits are broken out to show the portion paid for active versus retired employees.  </a:t>
            </a:r>
          </a:p>
          <a:p>
            <a:pPr algn="ctr"/>
            <a:r>
              <a:rPr lang="en-US" sz="1200" dirty="0">
                <a:latin typeface="Cambria" panose="02040503050406030204" pitchFamily="18" charset="0"/>
              </a:rPr>
              <a:t>This is where payments for the Unfunded Accrued Liability (UAL) can be found.</a:t>
            </a:r>
          </a:p>
        </p:txBody>
      </p:sp>
      <p:sp>
        <p:nvSpPr>
          <p:cNvPr id="12" name="TextBox 11">
            <a:extLst>
              <a:ext uri="{FF2B5EF4-FFF2-40B4-BE49-F238E27FC236}">
                <a16:creationId xmlns:a16="http://schemas.microsoft.com/office/drawing/2014/main" id="{1FBE8372-FFD7-5E45-A5BD-8394E0624871}"/>
              </a:ext>
            </a:extLst>
          </p:cNvPr>
          <p:cNvSpPr txBox="1"/>
          <p:nvPr/>
        </p:nvSpPr>
        <p:spPr>
          <a:xfrm>
            <a:off x="168116" y="1848732"/>
            <a:ext cx="359394" cy="369332"/>
          </a:xfrm>
          <a:prstGeom prst="rect">
            <a:avLst/>
          </a:prstGeom>
          <a:noFill/>
        </p:spPr>
        <p:txBody>
          <a:bodyPr wrap="none" rtlCol="0">
            <a:spAutoFit/>
          </a:bodyPr>
          <a:lstStyle/>
          <a:p>
            <a:r>
              <a:rPr lang="en-US" dirty="0">
                <a:latin typeface="Cambria" panose="02040503050406030204" pitchFamily="18" charset="0"/>
              </a:rPr>
              <a:t>1.</a:t>
            </a:r>
          </a:p>
        </p:txBody>
      </p:sp>
      <p:sp>
        <p:nvSpPr>
          <p:cNvPr id="18" name="TextBox 17">
            <a:extLst>
              <a:ext uri="{FF2B5EF4-FFF2-40B4-BE49-F238E27FC236}">
                <a16:creationId xmlns:a16="http://schemas.microsoft.com/office/drawing/2014/main" id="{C03734ED-647F-0B43-AE47-DB01D9483BA1}"/>
              </a:ext>
            </a:extLst>
          </p:cNvPr>
          <p:cNvSpPr txBox="1"/>
          <p:nvPr/>
        </p:nvSpPr>
        <p:spPr>
          <a:xfrm>
            <a:off x="175792" y="3974887"/>
            <a:ext cx="359394" cy="369332"/>
          </a:xfrm>
          <a:prstGeom prst="rect">
            <a:avLst/>
          </a:prstGeom>
          <a:noFill/>
        </p:spPr>
        <p:txBody>
          <a:bodyPr wrap="none" rtlCol="0">
            <a:spAutoFit/>
          </a:bodyPr>
          <a:lstStyle/>
          <a:p>
            <a:r>
              <a:rPr lang="en-US" dirty="0">
                <a:latin typeface="Cambria" panose="02040503050406030204" pitchFamily="18" charset="0"/>
              </a:rPr>
              <a:t>2.</a:t>
            </a:r>
          </a:p>
        </p:txBody>
      </p:sp>
    </p:spTree>
    <p:extLst>
      <p:ext uri="{BB962C8B-B14F-4D97-AF65-F5344CB8AC3E}">
        <p14:creationId xmlns:p14="http://schemas.microsoft.com/office/powerpoint/2010/main" val="203353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2" y="119070"/>
            <a:ext cx="8870317" cy="6614903"/>
            <a:chOff x="145523" y="119068"/>
            <a:chExt cx="8870317" cy="6614903"/>
          </a:xfrm>
        </p:grpSpPr>
        <p:grpSp>
          <p:nvGrpSpPr>
            <p:cNvPr id="3"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1064276" y="164335"/>
            <a:ext cx="7032810" cy="738664"/>
          </a:xfrm>
          <a:prstGeom prst="rect">
            <a:avLst/>
          </a:prstGeom>
        </p:spPr>
        <p:txBody>
          <a:bodyPr wrap="square">
            <a:spAutoFit/>
          </a:bodyPr>
          <a:lstStyle/>
          <a:p>
            <a:pPr algn="ctr"/>
            <a:r>
              <a:rPr lang="en-US" sz="2400" dirty="0">
                <a:solidFill>
                  <a:srgbClr val="FFFFCC"/>
                </a:solidFill>
                <a:latin typeface="Cambria"/>
                <a:cs typeface="Cambria"/>
              </a:rPr>
              <a:t>Environmental Quality</a:t>
            </a:r>
          </a:p>
          <a:p>
            <a:pPr algn="ctr"/>
            <a:r>
              <a:rPr lang="en-US" dirty="0" smtClean="0">
                <a:solidFill>
                  <a:srgbClr val="FFFFCC"/>
                </a:solidFill>
                <a:latin typeface="Cambria"/>
                <a:cs typeface="Cambria"/>
              </a:rPr>
              <a:t>FY23 </a:t>
            </a:r>
            <a:r>
              <a:rPr lang="en-US" dirty="0">
                <a:solidFill>
                  <a:srgbClr val="FFFFCC"/>
                </a:solidFill>
                <a:latin typeface="Cambria"/>
                <a:cs typeface="Cambria"/>
              </a:rPr>
              <a:t>Recommended Total Authorized Positions by Agency</a:t>
            </a:r>
          </a:p>
        </p:txBody>
      </p:sp>
      <p:graphicFrame>
        <p:nvGraphicFramePr>
          <p:cNvPr id="6" name="Chart 5"/>
          <p:cNvGraphicFramePr/>
          <p:nvPr>
            <p:extLst>
              <p:ext uri="{D42A27DB-BD31-4B8C-83A1-F6EECF244321}">
                <p14:modId xmlns:p14="http://schemas.microsoft.com/office/powerpoint/2010/main" val="1165895152"/>
              </p:ext>
            </p:extLst>
          </p:nvPr>
        </p:nvGraphicFramePr>
        <p:xfrm>
          <a:off x="3320777" y="2095358"/>
          <a:ext cx="5601223" cy="4443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25515875"/>
              </p:ext>
            </p:extLst>
          </p:nvPr>
        </p:nvGraphicFramePr>
        <p:xfrm>
          <a:off x="669588" y="1602032"/>
          <a:ext cx="3332163" cy="1287463"/>
        </p:xfrm>
        <a:graphic>
          <a:graphicData uri="http://schemas.openxmlformats.org/presentationml/2006/ole">
            <mc:AlternateContent xmlns:mc="http://schemas.openxmlformats.org/markup-compatibility/2006">
              <mc:Choice xmlns:v="urn:schemas-microsoft-com:vml" Requires="v">
                <p:oleObj spid="_x0000_s20532" name="Worksheet" r:id="rId5" imgW="3324113" imgH="1419328" progId="Excel.Sheet.12">
                  <p:embed/>
                </p:oleObj>
              </mc:Choice>
              <mc:Fallback>
                <p:oleObj name="Worksheet" r:id="rId5" imgW="3324113" imgH="1419328" progId="Excel.Sheet.12">
                  <p:embed/>
                  <p:pic>
                    <p:nvPicPr>
                      <p:cNvPr id="4" name="Object 3"/>
                      <p:cNvPicPr>
                        <a:picLocks noChangeAspect="1" noChangeArrowheads="1"/>
                      </p:cNvPicPr>
                      <p:nvPr/>
                    </p:nvPicPr>
                    <p:blipFill>
                      <a:blip r:embed="rId6"/>
                      <a:srcRect/>
                      <a:stretch>
                        <a:fillRect/>
                      </a:stretch>
                    </p:blipFill>
                    <p:spPr bwMode="auto">
                      <a:xfrm>
                        <a:off x="669588" y="1602032"/>
                        <a:ext cx="3332163" cy="1287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13"/>
          <p:cNvSpPr>
            <a:spLocks noGrp="1"/>
          </p:cNvSpPr>
          <p:nvPr>
            <p:ph type="sldNum" sz="quarter" idx="12"/>
          </p:nvPr>
        </p:nvSpPr>
        <p:spPr>
          <a:xfrm>
            <a:off x="6965318" y="6406071"/>
            <a:ext cx="2057400" cy="365125"/>
          </a:xfrm>
        </p:spPr>
        <p:txBody>
          <a:bodyPr/>
          <a:lstStyle/>
          <a:p>
            <a:fld id="{C45A5F91-F975-434A-9168-AE72993C2CF9}" type="slidenum">
              <a:rPr lang="en-US" b="1" i="1" smtClean="0">
                <a:solidFill>
                  <a:schemeClr val="tx2">
                    <a:lumMod val="60000"/>
                    <a:lumOff val="40000"/>
                  </a:schemeClr>
                </a:solidFill>
                <a:latin typeface="Cambria" panose="02040503050406030204" pitchFamily="18" charset="0"/>
                <a:ea typeface="Cambria" panose="02040503050406030204" pitchFamily="18" charset="0"/>
              </a:rPr>
              <a:pPr/>
              <a:t>15</a:t>
            </a:fld>
            <a:endParaRPr lang="en-US" b="1" i="1" dirty="0">
              <a:solidFill>
                <a:schemeClr val="tx2">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314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5523" y="119068"/>
            <a:ext cx="8870317" cy="6614903"/>
            <a:chOff x="145523" y="119068"/>
            <a:chExt cx="8870317" cy="6614903"/>
          </a:xfrm>
        </p:grpSpPr>
        <p:sp>
          <p:nvSpPr>
            <p:cNvPr id="17" name="Rectangle 16"/>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8" name="Rectangle 17"/>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sp>
        <p:nvSpPr>
          <p:cNvPr id="3" name="Rectangle 2"/>
          <p:cNvSpPr/>
          <p:nvPr/>
        </p:nvSpPr>
        <p:spPr>
          <a:xfrm>
            <a:off x="1010928" y="160228"/>
            <a:ext cx="7139507" cy="769441"/>
          </a:xfrm>
          <a:prstGeom prst="rect">
            <a:avLst/>
          </a:prstGeom>
        </p:spPr>
        <p:txBody>
          <a:bodyPr wrap="square">
            <a:spAutoFit/>
          </a:bodyPr>
          <a:lstStyle/>
          <a:p>
            <a:pPr algn="ctr"/>
            <a:r>
              <a:rPr lang="en-US" sz="2400" dirty="0">
                <a:solidFill>
                  <a:srgbClr val="FFFFCC"/>
                </a:solidFill>
                <a:latin typeface="Cambria"/>
                <a:cs typeface="Cambria"/>
              </a:rPr>
              <a:t>Environmental Quality</a:t>
            </a:r>
          </a:p>
          <a:p>
            <a:pPr algn="ctr"/>
            <a:r>
              <a:rPr lang="en-US" sz="2000" dirty="0" smtClean="0">
                <a:solidFill>
                  <a:srgbClr val="FFFFCC"/>
                </a:solidFill>
                <a:latin typeface="Cambria"/>
                <a:cs typeface="Cambria"/>
              </a:rPr>
              <a:t>FY23 Discretionary/Non-Discretionary Comparison</a:t>
            </a:r>
            <a:endParaRPr lang="en-US" sz="2000" dirty="0">
              <a:solidFill>
                <a:srgbClr val="FFFFCC"/>
              </a:solidFill>
              <a:latin typeface="Cambria"/>
              <a:cs typeface="Cambria"/>
            </a:endParaRPr>
          </a:p>
        </p:txBody>
      </p:sp>
      <p:sp>
        <p:nvSpPr>
          <p:cNvPr id="9"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16</a:t>
            </a:fld>
            <a:endParaRPr lang="en-US" sz="1000" i="1" dirty="0">
              <a:solidFill>
                <a:schemeClr val="accent1"/>
              </a:solidFill>
              <a:latin typeface="Bernard MT Condensed"/>
              <a:cs typeface="Bernard MT Condensed"/>
            </a:endParaRPr>
          </a:p>
        </p:txBody>
      </p:sp>
      <p:graphicFrame>
        <p:nvGraphicFramePr>
          <p:cNvPr id="12" name="Diagram 11"/>
          <p:cNvGraphicFramePr/>
          <p:nvPr>
            <p:extLst>
              <p:ext uri="{D42A27DB-BD31-4B8C-83A1-F6EECF244321}">
                <p14:modId xmlns:p14="http://schemas.microsoft.com/office/powerpoint/2010/main" val="196199166"/>
              </p:ext>
            </p:extLst>
          </p:nvPr>
        </p:nvGraphicFramePr>
        <p:xfrm>
          <a:off x="236806" y="1460208"/>
          <a:ext cx="2753040" cy="30032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 18"/>
          <p:cNvGraphicFramePr/>
          <p:nvPr>
            <p:extLst>
              <p:ext uri="{D42A27DB-BD31-4B8C-83A1-F6EECF244321}">
                <p14:modId xmlns:p14="http://schemas.microsoft.com/office/powerpoint/2010/main" val="4278059516"/>
              </p:ext>
            </p:extLst>
          </p:nvPr>
        </p:nvGraphicFramePr>
        <p:xfrm>
          <a:off x="5992920" y="1460208"/>
          <a:ext cx="2950157" cy="30032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10"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aphicFrame>
        <p:nvGraphicFramePr>
          <p:cNvPr id="2" name="Chart 1"/>
          <p:cNvGraphicFramePr/>
          <p:nvPr>
            <p:extLst>
              <p:ext uri="{D42A27DB-BD31-4B8C-83A1-F6EECF244321}">
                <p14:modId xmlns:p14="http://schemas.microsoft.com/office/powerpoint/2010/main" val="1131103657"/>
              </p:ext>
            </p:extLst>
          </p:nvPr>
        </p:nvGraphicFramePr>
        <p:xfrm>
          <a:off x="3052684" y="1687535"/>
          <a:ext cx="3055993" cy="248405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62352933"/>
              </p:ext>
            </p:extLst>
          </p:nvPr>
        </p:nvGraphicFramePr>
        <p:xfrm>
          <a:off x="4933403" y="4690753"/>
          <a:ext cx="3875088" cy="1962150"/>
        </p:xfrm>
        <a:graphic>
          <a:graphicData uri="http://schemas.openxmlformats.org/presentationml/2006/ole">
            <mc:AlternateContent xmlns:mc="http://schemas.openxmlformats.org/markup-compatibility/2006">
              <mc:Choice xmlns:v="urn:schemas-microsoft-com:vml" Requires="v">
                <p:oleObj spid="_x0000_s18582" name="Worksheet" r:id="rId16" imgW="4400572" imgH="2238465" progId="Excel.Sheet.12">
                  <p:embed/>
                </p:oleObj>
              </mc:Choice>
              <mc:Fallback>
                <p:oleObj name="Worksheet" r:id="rId16" imgW="4400572" imgH="2238465" progId="Excel.Sheet.12">
                  <p:embed/>
                  <p:pic>
                    <p:nvPicPr>
                      <p:cNvPr id="8" name="Object 7"/>
                      <p:cNvPicPr>
                        <a:picLocks noChangeAspect="1" noChangeArrowheads="1"/>
                      </p:cNvPicPr>
                      <p:nvPr/>
                    </p:nvPicPr>
                    <p:blipFill>
                      <a:blip r:embed="rId17"/>
                      <a:srcRect/>
                      <a:stretch>
                        <a:fillRect/>
                      </a:stretch>
                    </p:blipFill>
                    <p:spPr bwMode="auto">
                      <a:xfrm>
                        <a:off x="4933403" y="4690753"/>
                        <a:ext cx="3875088" cy="196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044648"/>
              </p:ext>
            </p:extLst>
          </p:nvPr>
        </p:nvGraphicFramePr>
        <p:xfrm>
          <a:off x="350838" y="4690753"/>
          <a:ext cx="3870325" cy="1176337"/>
        </p:xfrm>
        <a:graphic>
          <a:graphicData uri="http://schemas.openxmlformats.org/presentationml/2006/ole">
            <mc:AlternateContent xmlns:mc="http://schemas.openxmlformats.org/markup-compatibility/2006">
              <mc:Choice xmlns:v="urn:schemas-microsoft-com:vml" Requires="v">
                <p:oleObj spid="_x0000_s18583" name="Worksheet" r:id="rId18" imgW="4695886" imgH="1438442" progId="Excel.Sheet.12">
                  <p:embed/>
                </p:oleObj>
              </mc:Choice>
              <mc:Fallback>
                <p:oleObj name="Worksheet" r:id="rId18" imgW="4695886" imgH="1438442" progId="Excel.Sheet.12">
                  <p:embed/>
                  <p:pic>
                    <p:nvPicPr>
                      <p:cNvPr id="15" name="Object 14"/>
                      <p:cNvPicPr>
                        <a:picLocks noChangeAspect="1" noChangeArrowheads="1"/>
                      </p:cNvPicPr>
                      <p:nvPr/>
                    </p:nvPicPr>
                    <p:blipFill>
                      <a:blip r:embed="rId19"/>
                      <a:srcRect/>
                      <a:stretch>
                        <a:fillRect/>
                      </a:stretch>
                    </p:blipFill>
                    <p:spPr bwMode="auto">
                      <a:xfrm>
                        <a:off x="350838" y="4690753"/>
                        <a:ext cx="38703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75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a:extLst>
              <a:ext uri="{FF2B5EF4-FFF2-40B4-BE49-F238E27FC236}">
                <a16:creationId xmlns:a16="http://schemas.microsoft.com/office/drawing/2014/main" id="{D436D1BC-C62E-0547-8CFE-497BA367AB1B}"/>
              </a:ext>
            </a:extLst>
          </p:cNvPr>
          <p:cNvGraphicFramePr>
            <a:graphicFrameLocks noChangeAspect="1"/>
          </p:cNvGraphicFramePr>
          <p:nvPr>
            <p:extLst/>
          </p:nvPr>
        </p:nvGraphicFramePr>
        <p:xfrm>
          <a:off x="4362450" y="4818063"/>
          <a:ext cx="4471988" cy="1809750"/>
        </p:xfrm>
        <a:graphic>
          <a:graphicData uri="http://schemas.openxmlformats.org/presentationml/2006/ole">
            <mc:AlternateContent xmlns:mc="http://schemas.openxmlformats.org/markup-compatibility/2006">
              <mc:Choice xmlns:v="urn:schemas-microsoft-com:vml" Requires="v">
                <p:oleObj spid="_x0000_s24646" name="Worksheet" r:id="rId4" imgW="5762629" imgH="2200236" progId="Excel.Sheet.12">
                  <p:embed/>
                </p:oleObj>
              </mc:Choice>
              <mc:Fallback>
                <p:oleObj name="Worksheet" r:id="rId4" imgW="5762629" imgH="2200236" progId="Excel.Sheet.12">
                  <p:embed/>
                  <p:pic>
                    <p:nvPicPr>
                      <p:cNvPr id="15" name="Object 14">
                        <a:extLst>
                          <a:ext uri="{FF2B5EF4-FFF2-40B4-BE49-F238E27FC236}">
                            <a16:creationId xmlns:a16="http://schemas.microsoft.com/office/drawing/2014/main" id="{D436D1BC-C62E-0547-8CFE-497BA367AB1B}"/>
                          </a:ext>
                        </a:extLst>
                      </p:cNvPr>
                      <p:cNvPicPr/>
                      <p:nvPr/>
                    </p:nvPicPr>
                    <p:blipFill>
                      <a:blip r:embed="rId5"/>
                      <a:stretch>
                        <a:fillRect/>
                      </a:stretch>
                    </p:blipFill>
                    <p:spPr>
                      <a:xfrm>
                        <a:off x="4362450" y="4818063"/>
                        <a:ext cx="4471988" cy="1809750"/>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8A4ACA09-C7F7-3143-802F-136170F8E41C}"/>
              </a:ext>
            </a:extLst>
          </p:cNvPr>
          <p:cNvGraphicFramePr/>
          <p:nvPr>
            <p:extLst/>
          </p:nvPr>
        </p:nvGraphicFramePr>
        <p:xfrm>
          <a:off x="170922" y="1319227"/>
          <a:ext cx="8748546" cy="3434260"/>
        </p:xfrm>
        <a:graphic>
          <a:graphicData uri="http://schemas.openxmlformats.org/drawingml/2006/chart">
            <c:chart xmlns:c="http://schemas.openxmlformats.org/drawingml/2006/chart" xmlns:r="http://schemas.openxmlformats.org/officeDocument/2006/relationships" r:id="rId6"/>
          </a:graphicData>
        </a:graphic>
      </p:graphicFrame>
      <p:grpSp>
        <p:nvGrpSpPr>
          <p:cNvPr id="7" name="Group 6">
            <a:extLst>
              <a:ext uri="{FF2B5EF4-FFF2-40B4-BE49-F238E27FC236}">
                <a16:creationId xmlns:a16="http://schemas.microsoft.com/office/drawing/2014/main" id="{3F5686FE-2453-2C49-82F4-D23AC4A161C7}"/>
              </a:ext>
            </a:extLst>
          </p:cNvPr>
          <p:cNvGrpSpPr/>
          <p:nvPr/>
        </p:nvGrpSpPr>
        <p:grpSpPr>
          <a:xfrm>
            <a:off x="145523" y="119068"/>
            <a:ext cx="8870317" cy="6614903"/>
            <a:chOff x="145523" y="119068"/>
            <a:chExt cx="8870317" cy="6614903"/>
          </a:xfrm>
          <a:solidFill>
            <a:srgbClr val="FFFF00"/>
          </a:solidFill>
        </p:grpSpPr>
        <p:sp>
          <p:nvSpPr>
            <p:cNvPr id="8" name="Rectangle 7">
              <a:extLst>
                <a:ext uri="{FF2B5EF4-FFF2-40B4-BE49-F238E27FC236}">
                  <a16:creationId xmlns:a16="http://schemas.microsoft.com/office/drawing/2014/main" id="{C7A91C31-7423-5348-9121-CBAB44F7657E}"/>
                </a:ext>
              </a:extLst>
            </p:cNvPr>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9" name="Rectangle 8">
              <a:extLst>
                <a:ext uri="{FF2B5EF4-FFF2-40B4-BE49-F238E27FC236}">
                  <a16:creationId xmlns:a16="http://schemas.microsoft.com/office/drawing/2014/main" id="{D604FC35-96E5-1E48-BCB4-DD91851E4D0C}"/>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323766CB-017D-1E49-8ED3-D9A40655054F}"/>
              </a:ext>
            </a:extLst>
          </p:cNvPr>
          <p:cNvSpPr/>
          <p:nvPr/>
        </p:nvSpPr>
        <p:spPr>
          <a:xfrm>
            <a:off x="1010928" y="160228"/>
            <a:ext cx="7139507" cy="769441"/>
          </a:xfrm>
          <a:prstGeom prst="rect">
            <a:avLst/>
          </a:prstGeom>
        </p:spPr>
        <p:txBody>
          <a:bodyPr wrap="square">
            <a:spAutoFit/>
          </a:bodyPr>
          <a:lstStyle/>
          <a:p>
            <a:pPr algn="ctr"/>
            <a:r>
              <a:rPr lang="en-US" sz="2400" dirty="0" smtClean="0">
                <a:solidFill>
                  <a:srgbClr val="FFFFCC"/>
                </a:solidFill>
                <a:latin typeface="Cambria"/>
                <a:cs typeface="Cambria"/>
              </a:rPr>
              <a:t>13 – Environmental Quality</a:t>
            </a:r>
            <a:endParaRPr lang="en-US" sz="2400" dirty="0">
              <a:solidFill>
                <a:srgbClr val="FFFFCC"/>
              </a:solidFill>
              <a:latin typeface="Cambria"/>
              <a:cs typeface="Cambria"/>
            </a:endParaRPr>
          </a:p>
          <a:p>
            <a:pPr algn="ctr"/>
            <a:r>
              <a:rPr lang="en-US" sz="2000" dirty="0">
                <a:solidFill>
                  <a:srgbClr val="FFFFCC"/>
                </a:solidFill>
                <a:latin typeface="Cambria"/>
                <a:cs typeface="Cambria"/>
              </a:rPr>
              <a:t>Enacted &amp; FYE Budget vs. Actual Expenditures FY18 to FY21</a:t>
            </a:r>
          </a:p>
        </p:txBody>
      </p:sp>
      <p:pic>
        <p:nvPicPr>
          <p:cNvPr id="11" name="Picture 10" descr="BraidedSeal.gif">
            <a:extLst>
              <a:ext uri="{FF2B5EF4-FFF2-40B4-BE49-F238E27FC236}">
                <a16:creationId xmlns:a16="http://schemas.microsoft.com/office/drawing/2014/main" id="{710EDF22-545E-CB44-9D66-EF948ADDBC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sp>
        <p:nvSpPr>
          <p:cNvPr id="12" name="Slide Number Placeholder 1">
            <a:extLst>
              <a:ext uri="{FF2B5EF4-FFF2-40B4-BE49-F238E27FC236}">
                <a16:creationId xmlns:a16="http://schemas.microsoft.com/office/drawing/2014/main" id="{FB14BEE7-60A1-824C-9373-AB0BC5CE820B}"/>
              </a:ext>
            </a:extLst>
          </p:cNvPr>
          <p:cNvSpPr txBox="1">
            <a:spLocks/>
          </p:cNvSpPr>
          <p:nvPr/>
        </p:nvSpPr>
        <p:spPr>
          <a:xfrm>
            <a:off x="8601143" y="6464559"/>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800" i="1" smtClean="0">
                <a:solidFill>
                  <a:schemeClr val="accent1"/>
                </a:solidFill>
                <a:latin typeface="Bernard MT Condensed"/>
                <a:cs typeface="Bernard MT Condensed"/>
              </a:rPr>
              <a:pPr/>
              <a:t>17</a:t>
            </a:fld>
            <a:endParaRPr lang="en-US" sz="800" i="1" dirty="0">
              <a:solidFill>
                <a:schemeClr val="accent1"/>
              </a:solidFill>
              <a:latin typeface="Bernard MT Condensed"/>
              <a:cs typeface="Bernard MT Condensed"/>
            </a:endParaRPr>
          </a:p>
        </p:txBody>
      </p:sp>
      <p:sp>
        <p:nvSpPr>
          <p:cNvPr id="3" name="TextBox 2">
            <a:extLst>
              <a:ext uri="{FF2B5EF4-FFF2-40B4-BE49-F238E27FC236}">
                <a16:creationId xmlns:a16="http://schemas.microsoft.com/office/drawing/2014/main" id="{10665FEC-A4F8-984C-83AD-997CCAA7D7F9}"/>
              </a:ext>
            </a:extLst>
          </p:cNvPr>
          <p:cNvSpPr txBox="1"/>
          <p:nvPr/>
        </p:nvSpPr>
        <p:spPr>
          <a:xfrm>
            <a:off x="679768" y="1032919"/>
            <a:ext cx="7921375" cy="230832"/>
          </a:xfrm>
          <a:prstGeom prst="rect">
            <a:avLst/>
          </a:prstGeom>
          <a:solidFill>
            <a:schemeClr val="bg1">
              <a:lumMod val="85000"/>
            </a:schemeClr>
          </a:solidFill>
          <a:ln>
            <a:solidFill>
              <a:schemeClr val="accent6">
                <a:lumMod val="75000"/>
              </a:schemeClr>
            </a:solidFill>
          </a:ln>
        </p:spPr>
        <p:txBody>
          <a:bodyPr wrap="square" rtlCol="0">
            <a:spAutoFit/>
          </a:bodyPr>
          <a:lstStyle/>
          <a:p>
            <a:pPr algn="ctr"/>
            <a:r>
              <a:rPr lang="en-US" sz="900" b="1" i="1" dirty="0">
                <a:latin typeface="Cambria" panose="02040503050406030204" pitchFamily="18" charset="0"/>
              </a:rPr>
              <a:t>FYE Budget = “Fiscal Year End” Budget </a:t>
            </a:r>
            <a:r>
              <a:rPr lang="en-US" sz="900" i="1" dirty="0">
                <a:latin typeface="Cambria" panose="02040503050406030204" pitchFamily="18" charset="0"/>
              </a:rPr>
              <a:t>includes all in-house and regular BA-7s through June 30 of the fiscal year. For FY22, it is as of January.</a:t>
            </a:r>
          </a:p>
        </p:txBody>
      </p:sp>
      <p:sp>
        <p:nvSpPr>
          <p:cNvPr id="16" name="TextBox 15">
            <a:extLst>
              <a:ext uri="{FF2B5EF4-FFF2-40B4-BE49-F238E27FC236}">
                <a16:creationId xmlns:a16="http://schemas.microsoft.com/office/drawing/2014/main" id="{A2F5674B-5F7D-EB48-858D-AB545E56D2CC}"/>
              </a:ext>
            </a:extLst>
          </p:cNvPr>
          <p:cNvSpPr txBox="1"/>
          <p:nvPr/>
        </p:nvSpPr>
        <p:spPr>
          <a:xfrm>
            <a:off x="267531" y="1930827"/>
            <a:ext cx="1581817" cy="646331"/>
          </a:xfrm>
          <a:prstGeom prst="rect">
            <a:avLst/>
          </a:prstGeom>
          <a:solidFill>
            <a:srgbClr val="002060"/>
          </a:solidFill>
          <a:ln>
            <a:solidFill>
              <a:schemeClr val="tx1"/>
            </a:solidFill>
          </a:ln>
        </p:spPr>
        <p:txBody>
          <a:bodyPr wrap="square" rtlCol="0">
            <a:spAutoFit/>
          </a:bodyPr>
          <a:lstStyle/>
          <a:p>
            <a:pPr algn="ctr"/>
            <a:r>
              <a:rPr lang="en-US" sz="1200" dirty="0">
                <a:solidFill>
                  <a:schemeClr val="bg1"/>
                </a:solidFill>
                <a:latin typeface="Cambria" panose="02040503050406030204" pitchFamily="18" charset="0"/>
              </a:rPr>
              <a:t>FY22 Known Supplemental Needs: </a:t>
            </a:r>
          </a:p>
          <a:p>
            <a:pPr algn="ctr"/>
            <a:r>
              <a:rPr lang="en-US" sz="1200" dirty="0">
                <a:solidFill>
                  <a:schemeClr val="bg1"/>
                </a:solidFill>
                <a:latin typeface="Cambria" panose="02040503050406030204" pitchFamily="18" charset="0"/>
              </a:rPr>
              <a:t>$</a:t>
            </a:r>
          </a:p>
        </p:txBody>
      </p:sp>
      <p:sp>
        <p:nvSpPr>
          <p:cNvPr id="22" name="TextBox 21">
            <a:extLst>
              <a:ext uri="{FF2B5EF4-FFF2-40B4-BE49-F238E27FC236}">
                <a16:creationId xmlns:a16="http://schemas.microsoft.com/office/drawing/2014/main" id="{C9592DF2-08DF-2D42-A8B3-9F0927348DD1}"/>
              </a:ext>
            </a:extLst>
          </p:cNvPr>
          <p:cNvSpPr txBox="1"/>
          <p:nvPr/>
        </p:nvSpPr>
        <p:spPr>
          <a:xfrm>
            <a:off x="267531" y="2863729"/>
            <a:ext cx="1581817" cy="646331"/>
          </a:xfrm>
          <a:prstGeom prst="rect">
            <a:avLst/>
          </a:prstGeom>
          <a:solidFill>
            <a:srgbClr val="002060"/>
          </a:solidFill>
          <a:ln>
            <a:solidFill>
              <a:schemeClr val="tx1"/>
            </a:solidFill>
          </a:ln>
        </p:spPr>
        <p:txBody>
          <a:bodyPr wrap="square" rtlCol="0">
            <a:spAutoFit/>
          </a:bodyPr>
          <a:lstStyle/>
          <a:p>
            <a:pPr algn="ctr"/>
            <a:r>
              <a:rPr lang="en-US" sz="1200" dirty="0">
                <a:solidFill>
                  <a:schemeClr val="bg1"/>
                </a:solidFill>
                <a:latin typeface="Cambria" panose="02040503050406030204" pitchFamily="18" charset="0"/>
              </a:rPr>
              <a:t>FY21 General Fund Reversions: </a:t>
            </a:r>
          </a:p>
          <a:p>
            <a:pPr algn="ctr"/>
            <a:r>
              <a:rPr lang="en-US" sz="1200" dirty="0" smtClean="0">
                <a:solidFill>
                  <a:schemeClr val="bg1"/>
                </a:solidFill>
                <a:latin typeface="Cambria" panose="02040503050406030204" pitchFamily="18" charset="0"/>
              </a:rPr>
              <a:t>$0</a:t>
            </a:r>
            <a:endParaRPr lang="en-US" sz="1200" dirty="0">
              <a:solidFill>
                <a:schemeClr val="bg1"/>
              </a:solidFill>
              <a:latin typeface="Cambria" panose="02040503050406030204" pitchFamily="18" charset="0"/>
            </a:endParaRPr>
          </a:p>
        </p:txBody>
      </p:sp>
      <p:sp>
        <p:nvSpPr>
          <p:cNvPr id="2" name="TextBox 1"/>
          <p:cNvSpPr txBox="1"/>
          <p:nvPr/>
        </p:nvSpPr>
        <p:spPr>
          <a:xfrm>
            <a:off x="7190175" y="1835932"/>
            <a:ext cx="1105477" cy="553998"/>
          </a:xfrm>
          <a:prstGeom prst="rect">
            <a:avLst/>
          </a:prstGeom>
          <a:noFill/>
        </p:spPr>
        <p:txBody>
          <a:bodyPr wrap="square" rtlCol="0">
            <a:spAutoFit/>
          </a:bodyPr>
          <a:lstStyle/>
          <a:p>
            <a:pPr algn="ctr"/>
            <a:r>
              <a:rPr lang="en-US" sz="1000" dirty="0" smtClean="0">
                <a:latin typeface="Cambria" panose="02040503050406030204" pitchFamily="18" charset="0"/>
                <a:ea typeface="Cambria" panose="02040503050406030204" pitchFamily="18" charset="0"/>
              </a:rPr>
              <a:t>$124.9 </a:t>
            </a:r>
            <a:r>
              <a:rPr lang="en-US" sz="1000" dirty="0">
                <a:latin typeface="Cambria" panose="02040503050406030204" pitchFamily="18" charset="0"/>
                <a:ea typeface="Cambria" panose="02040503050406030204" pitchFamily="18" charset="0"/>
              </a:rPr>
              <a:t>m. = FY22 Adjusted Budget x </a:t>
            </a:r>
            <a:r>
              <a:rPr lang="en-US" sz="1000" dirty="0" smtClean="0">
                <a:latin typeface="Cambria" panose="02040503050406030204" pitchFamily="18" charset="0"/>
                <a:ea typeface="Cambria" panose="02040503050406030204" pitchFamily="18" charset="0"/>
              </a:rPr>
              <a:t>86.3%</a:t>
            </a:r>
            <a:endParaRPr lang="en-US" sz="10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2A3C67CA-2C18-E848-B5BD-C4E2851663FA}"/>
              </a:ext>
            </a:extLst>
          </p:cNvPr>
          <p:cNvSpPr/>
          <p:nvPr/>
        </p:nvSpPr>
        <p:spPr>
          <a:xfrm flipV="1">
            <a:off x="7314866" y="188510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a:extLst>
              <a:ext uri="{FF2B5EF4-FFF2-40B4-BE49-F238E27FC236}">
                <a16:creationId xmlns:a16="http://schemas.microsoft.com/office/drawing/2014/main" id="{37732C25-3E8E-904D-AD33-7700D836B7FA}"/>
              </a:ext>
            </a:extLst>
          </p:cNvPr>
          <p:cNvGraphicFramePr>
            <a:graphicFrameLocks noChangeAspect="1"/>
          </p:cNvGraphicFramePr>
          <p:nvPr>
            <p:extLst/>
          </p:nvPr>
        </p:nvGraphicFramePr>
        <p:xfrm>
          <a:off x="195372" y="4818746"/>
          <a:ext cx="4108450" cy="1571625"/>
        </p:xfrm>
        <a:graphic>
          <a:graphicData uri="http://schemas.openxmlformats.org/presentationml/2006/ole">
            <mc:AlternateContent xmlns:mc="http://schemas.openxmlformats.org/markup-compatibility/2006">
              <mc:Choice xmlns:v="urn:schemas-microsoft-com:vml" Requires="v">
                <p:oleObj spid="_x0000_s24647" name="Worksheet" r:id="rId8" imgW="5762629" imgH="2200236" progId="Excel.Sheet.12">
                  <p:embed/>
                </p:oleObj>
              </mc:Choice>
              <mc:Fallback>
                <p:oleObj name="Worksheet" r:id="rId8" imgW="5762629" imgH="2200236" progId="Excel.Sheet.12">
                  <p:embed/>
                  <p:pic>
                    <p:nvPicPr>
                      <p:cNvPr id="6" name="Object 5">
                        <a:extLst>
                          <a:ext uri="{FF2B5EF4-FFF2-40B4-BE49-F238E27FC236}">
                            <a16:creationId xmlns:a16="http://schemas.microsoft.com/office/drawing/2014/main" id="{37732C25-3E8E-904D-AD33-7700D836B7FA}"/>
                          </a:ext>
                        </a:extLst>
                      </p:cNvPr>
                      <p:cNvPicPr/>
                      <p:nvPr/>
                    </p:nvPicPr>
                    <p:blipFill>
                      <a:blip r:embed="rId9"/>
                      <a:stretch>
                        <a:fillRect/>
                      </a:stretch>
                    </p:blipFill>
                    <p:spPr>
                      <a:xfrm>
                        <a:off x="195372" y="4818746"/>
                        <a:ext cx="4108450" cy="1571625"/>
                      </a:xfrm>
                      <a:prstGeom prst="rect">
                        <a:avLst/>
                      </a:prstGeom>
                    </p:spPr>
                  </p:pic>
                </p:oleObj>
              </mc:Fallback>
            </mc:AlternateContent>
          </a:graphicData>
        </a:graphic>
      </p:graphicFrame>
    </p:spTree>
    <p:extLst>
      <p:ext uri="{BB962C8B-B14F-4D97-AF65-F5344CB8AC3E}">
        <p14:creationId xmlns:p14="http://schemas.microsoft.com/office/powerpoint/2010/main" val="153133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119068"/>
            <a:ext cx="8870317" cy="6614903"/>
            <a:chOff x="145523" y="119068"/>
            <a:chExt cx="8870317" cy="6614903"/>
          </a:xfrm>
        </p:grpSpPr>
        <p:grpSp>
          <p:nvGrpSpPr>
            <p:cNvPr id="3"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3" name="Picture 12"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1064276" y="164335"/>
            <a:ext cx="703281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CC"/>
                </a:solidFill>
                <a:effectLst/>
                <a:uLnTx/>
                <a:uFillTx/>
                <a:latin typeface="Cambria"/>
                <a:ea typeface="+mn-ea"/>
                <a:cs typeface="Cambria"/>
              </a:rPr>
              <a:t>Department of </a:t>
            </a:r>
            <a:r>
              <a:rPr kumimoji="0" lang="en-US" sz="2400" b="0" i="0" u="none" strike="noStrike" kern="1200" cap="none" spc="0" normalizeH="0" baseline="0" noProof="0" dirty="0" smtClean="0">
                <a:ln>
                  <a:noFill/>
                </a:ln>
                <a:solidFill>
                  <a:srgbClr val="FFFFCC"/>
                </a:solidFill>
                <a:effectLst/>
                <a:uLnTx/>
                <a:uFillTx/>
                <a:latin typeface="Cambria"/>
                <a:ea typeface="+mn-ea"/>
                <a:cs typeface="Cambria"/>
              </a:rPr>
              <a:t>Environmental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CC"/>
                </a:solidFill>
                <a:effectLst/>
                <a:uLnTx/>
                <a:uFillTx/>
                <a:latin typeface="Cambria"/>
                <a:ea typeface="+mn-ea"/>
                <a:cs typeface="Cambria"/>
              </a:rPr>
              <a:t>Waste Tire Fee Collection History – FY01 to FY22</a:t>
            </a:r>
          </a:p>
        </p:txBody>
      </p:sp>
      <p:sp>
        <p:nvSpPr>
          <p:cNvPr id="16" name="TextBox 15"/>
          <p:cNvSpPr txBox="1"/>
          <p:nvPr/>
        </p:nvSpPr>
        <p:spPr>
          <a:xfrm>
            <a:off x="762000" y="6400800"/>
            <a:ext cx="21336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alibri"/>
                <a:ea typeface="+mn-ea"/>
                <a:cs typeface="+mn-cs"/>
              </a:rPr>
              <a:t>Source:  Department of Environmental Quality.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557778" y="5926968"/>
            <a:ext cx="3657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alibri"/>
                <a:ea typeface="+mn-ea"/>
                <a:cs typeface="+mn-cs"/>
              </a:rPr>
              <a:t>Note:  Act 846 of the 2004 RLS changed the tires to which the fee was applicable and greatly increased annual tire fee revenues, as shown.  See LRS 30:2418.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alibri"/>
                <a:ea typeface="+mn-ea"/>
                <a:cs typeface="+mn-cs"/>
              </a:rPr>
              <a:t>Note: As of 3/31/19 FY19 collections total $8.7 million.</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5" name="Chart 24"/>
          <p:cNvGraphicFramePr/>
          <p:nvPr>
            <p:extLst>
              <p:ext uri="{D42A27DB-BD31-4B8C-83A1-F6EECF244321}">
                <p14:modId xmlns:p14="http://schemas.microsoft.com/office/powerpoint/2010/main" val="3816531174"/>
              </p:ext>
            </p:extLst>
          </p:nvPr>
        </p:nvGraphicFramePr>
        <p:xfrm>
          <a:off x="304800" y="1394519"/>
          <a:ext cx="8458200" cy="4064000"/>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p:cNvPicPr>
            <a:picLocks noChangeAspect="1"/>
          </p:cNvPicPr>
          <p:nvPr/>
        </p:nvPicPr>
        <p:blipFill>
          <a:blip r:embed="rId5"/>
          <a:stretch>
            <a:fillRect/>
          </a:stretch>
        </p:blipFill>
        <p:spPr>
          <a:xfrm>
            <a:off x="5757412" y="5693765"/>
            <a:ext cx="3005588" cy="883997"/>
          </a:xfrm>
          <a:prstGeom prst="rect">
            <a:avLst/>
          </a:prstGeom>
        </p:spPr>
      </p:pic>
      <p:sp>
        <p:nvSpPr>
          <p:cNvPr id="9" name="Slide Number Placeholder 8"/>
          <p:cNvSpPr>
            <a:spLocks noGrp="1"/>
          </p:cNvSpPr>
          <p:nvPr>
            <p:ph type="sldNum" sz="quarter" idx="12"/>
          </p:nvPr>
        </p:nvSpPr>
        <p:spPr>
          <a:xfrm>
            <a:off x="6882239" y="6341616"/>
            <a:ext cx="2133600" cy="365125"/>
          </a:xfrm>
        </p:spPr>
        <p:txBody>
          <a:bodyPr/>
          <a:lstStyle/>
          <a:p>
            <a:fld id="{C45A5F91-F975-434A-9168-AE72993C2CF9}" type="slidenum">
              <a:rPr lang="en-US" smtClean="0">
                <a:solidFill>
                  <a:schemeClr val="tx2">
                    <a:lumMod val="60000"/>
                    <a:lumOff val="40000"/>
                  </a:schemeClr>
                </a:solidFill>
              </a:rPr>
              <a:pPr/>
              <a:t>18</a:t>
            </a:fld>
            <a:endParaRPr lang="en-US" dirty="0">
              <a:solidFill>
                <a:schemeClr val="tx2">
                  <a:lumMod val="60000"/>
                  <a:lumOff val="40000"/>
                </a:schemeClr>
              </a:solidFill>
            </a:endParaRPr>
          </a:p>
        </p:txBody>
      </p:sp>
    </p:spTree>
    <p:extLst>
      <p:ext uri="{BB962C8B-B14F-4D97-AF65-F5344CB8AC3E}">
        <p14:creationId xmlns:p14="http://schemas.microsoft.com/office/powerpoint/2010/main" val="401999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523" y="121702"/>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3" name="Rectangle 12"/>
          <p:cNvSpPr/>
          <p:nvPr/>
        </p:nvSpPr>
        <p:spPr>
          <a:xfrm>
            <a:off x="145525" y="119070"/>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9" name="Picture 8"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3" y="150292"/>
            <a:ext cx="773715" cy="789834"/>
          </a:xfrm>
          <a:prstGeom prst="rect">
            <a:avLst/>
          </a:prstGeom>
        </p:spPr>
      </p:pic>
      <p:sp>
        <p:nvSpPr>
          <p:cNvPr id="7" name="TextBox 6"/>
          <p:cNvSpPr txBox="1"/>
          <p:nvPr/>
        </p:nvSpPr>
        <p:spPr>
          <a:xfrm>
            <a:off x="1885584" y="162221"/>
            <a:ext cx="5384039" cy="769441"/>
          </a:xfrm>
          <a:prstGeom prst="rect">
            <a:avLst/>
          </a:prstGeom>
          <a:noFill/>
        </p:spPr>
        <p:txBody>
          <a:bodyPr wrap="none" rtlCol="0">
            <a:spAutoFit/>
          </a:bodyPr>
          <a:lstStyle/>
          <a:p>
            <a:pPr algn="ctr"/>
            <a:r>
              <a:rPr lang="en-US" sz="2400" dirty="0" smtClean="0">
                <a:solidFill>
                  <a:srgbClr val="FFFFCC"/>
                </a:solidFill>
                <a:latin typeface="Cambria"/>
                <a:cs typeface="Cambria"/>
              </a:rPr>
              <a:t>FY23 </a:t>
            </a:r>
            <a:r>
              <a:rPr lang="en-US" sz="2400" dirty="0">
                <a:solidFill>
                  <a:srgbClr val="FFFFCC"/>
                </a:solidFill>
                <a:latin typeface="Cambria"/>
                <a:cs typeface="Cambria"/>
              </a:rPr>
              <a:t>Recommended Budget </a:t>
            </a:r>
          </a:p>
          <a:p>
            <a:pPr algn="ctr"/>
            <a:r>
              <a:rPr lang="en-US" sz="2000" dirty="0">
                <a:solidFill>
                  <a:srgbClr val="FFFFCC"/>
                </a:solidFill>
                <a:latin typeface="Cambria"/>
                <a:cs typeface="Cambria"/>
              </a:rPr>
              <a:t>Schedule 13 — Environmental Quality Agencies</a:t>
            </a:r>
          </a:p>
        </p:txBody>
      </p:sp>
      <p:sp>
        <p:nvSpPr>
          <p:cNvPr id="11" name="Rectangle 10"/>
          <p:cNvSpPr/>
          <p:nvPr/>
        </p:nvSpPr>
        <p:spPr>
          <a:xfrm>
            <a:off x="349791" y="1140258"/>
            <a:ext cx="8455621" cy="954107"/>
          </a:xfrm>
          <a:prstGeom prst="rect">
            <a:avLst/>
          </a:prstGeom>
          <a:solidFill>
            <a:schemeClr val="accent1">
              <a:lumMod val="20000"/>
              <a:lumOff val="80000"/>
            </a:schemeClr>
          </a:solidFill>
          <a:ln>
            <a:solidFill>
              <a:schemeClr val="tx1"/>
            </a:solidFill>
          </a:ln>
        </p:spPr>
        <p:txBody>
          <a:bodyPr wrap="square">
            <a:spAutoFit/>
          </a:bodyPr>
          <a:lstStyle/>
          <a:p>
            <a:pPr algn="ctr">
              <a:buClr>
                <a:prstClr val="black"/>
              </a:buClr>
            </a:pPr>
            <a:r>
              <a:rPr lang="en-US" sz="1400" dirty="0">
                <a:solidFill>
                  <a:prstClr val="black"/>
                </a:solidFill>
                <a:latin typeface="Cambria"/>
                <a:cs typeface="Cambria"/>
              </a:rPr>
              <a:t>Departmental mission — “</a:t>
            </a:r>
            <a:r>
              <a:rPr lang="en-US" sz="1400" dirty="0">
                <a:solidFill>
                  <a:prstClr val="black"/>
                </a:solidFill>
                <a:latin typeface="Cambria" pitchFamily="18" charset="0"/>
              </a:rPr>
              <a:t>The mission of the Department of Environmental Quality is to provide service to the people of Louisiana through comprehensive environmental protection in order to promote and protect health, safety and welfare while considering sound policies regarding employment and economic development.”</a:t>
            </a:r>
            <a:endParaRPr lang="en-US" sz="1400" dirty="0">
              <a:solidFill>
                <a:prstClr val="black"/>
              </a:solidFill>
              <a:latin typeface="Cambria"/>
              <a:cs typeface="Cambria"/>
            </a:endParaRPr>
          </a:p>
        </p:txBody>
      </p:sp>
      <p:graphicFrame>
        <p:nvGraphicFramePr>
          <p:cNvPr id="10" name="Diagram 9"/>
          <p:cNvGraphicFramePr/>
          <p:nvPr>
            <p:extLst/>
          </p:nvPr>
        </p:nvGraphicFramePr>
        <p:xfrm>
          <a:off x="1003647" y="3189337"/>
          <a:ext cx="7147910" cy="3447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p:cNvSpPr>
            <a:spLocks noGrp="1"/>
          </p:cNvSpPr>
          <p:nvPr>
            <p:ph type="sldNum" sz="quarter" idx="12"/>
          </p:nvPr>
        </p:nvSpPr>
        <p:spPr/>
        <p:txBody>
          <a:bodyPr/>
          <a:lstStyle/>
          <a:p>
            <a:fld id="{C45A5F91-F975-434A-9168-AE72993C2CF9}" type="slidenum">
              <a:rPr lang="en-US" smtClean="0">
                <a:solidFill>
                  <a:schemeClr val="tx2">
                    <a:lumMod val="60000"/>
                    <a:lumOff val="40000"/>
                  </a:schemeClr>
                </a:solidFill>
              </a:rPr>
              <a:pPr/>
              <a:t>2</a:t>
            </a:fld>
            <a:endParaRPr lang="en-US" dirty="0">
              <a:solidFill>
                <a:schemeClr val="tx2">
                  <a:lumMod val="60000"/>
                  <a:lumOff val="40000"/>
                </a:schemeClr>
              </a:solidFill>
            </a:endParaRPr>
          </a:p>
        </p:txBody>
      </p:sp>
      <p:pic>
        <p:nvPicPr>
          <p:cNvPr id="17410" name="Picture 2" descr="LOUISIANA DEQ (@LOUISIANA_DEQ) | Twit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4188" y="2124345"/>
            <a:ext cx="1964658" cy="184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3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94132"/>
            <a:ext cx="8870317" cy="6614903"/>
            <a:chOff x="145523" y="119068"/>
            <a:chExt cx="8870317" cy="6614903"/>
          </a:xfrm>
        </p:grpSpPr>
        <p:grpSp>
          <p:nvGrpSpPr>
            <p:cNvPr id="3"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58" y="154654"/>
              <a:ext cx="773715" cy="789834"/>
            </a:xfrm>
            <a:prstGeom prst="rect">
              <a:avLst/>
            </a:prstGeom>
            <a:ln>
              <a:noFill/>
            </a:ln>
          </p:spPr>
        </p:pic>
      </p:grpSp>
      <p:sp>
        <p:nvSpPr>
          <p:cNvPr id="7" name="Rectangle 6"/>
          <p:cNvSpPr/>
          <p:nvPr/>
        </p:nvSpPr>
        <p:spPr>
          <a:xfrm>
            <a:off x="1064276" y="164335"/>
            <a:ext cx="7032810" cy="738664"/>
          </a:xfrm>
          <a:prstGeom prst="rect">
            <a:avLst/>
          </a:prstGeom>
        </p:spPr>
        <p:txBody>
          <a:bodyPr wrap="square">
            <a:spAutoFit/>
          </a:bodyPr>
          <a:lstStyle/>
          <a:p>
            <a:pPr algn="ctr"/>
            <a:r>
              <a:rPr lang="en-US" sz="2400" dirty="0">
                <a:solidFill>
                  <a:srgbClr val="FFFFCC"/>
                </a:solidFill>
                <a:latin typeface="Cambria"/>
                <a:cs typeface="Cambria"/>
              </a:rPr>
              <a:t>Environmental Quality</a:t>
            </a:r>
          </a:p>
          <a:p>
            <a:pPr algn="ctr"/>
            <a:r>
              <a:rPr lang="en-US" dirty="0" smtClean="0">
                <a:solidFill>
                  <a:srgbClr val="FFFFCC"/>
                </a:solidFill>
                <a:latin typeface="Cambria"/>
                <a:cs typeface="Cambria"/>
              </a:rPr>
              <a:t>FY23 </a:t>
            </a:r>
            <a:r>
              <a:rPr lang="en-US" dirty="0">
                <a:solidFill>
                  <a:srgbClr val="FFFFCC"/>
                </a:solidFill>
                <a:latin typeface="Cambria"/>
                <a:cs typeface="Cambria"/>
              </a:rPr>
              <a:t>Program Descriptions by Agency</a:t>
            </a:r>
          </a:p>
        </p:txBody>
      </p:sp>
      <p:sp>
        <p:nvSpPr>
          <p:cNvPr id="9" name="Slide Number Placeholder 8"/>
          <p:cNvSpPr>
            <a:spLocks noGrp="1"/>
          </p:cNvSpPr>
          <p:nvPr>
            <p:ph type="sldNum" sz="quarter" idx="12"/>
          </p:nvPr>
        </p:nvSpPr>
        <p:spPr/>
        <p:txBody>
          <a:bodyPr/>
          <a:lstStyle/>
          <a:p>
            <a:fld id="{C45A5F91-F975-434A-9168-AE72993C2CF9}" type="slidenum">
              <a:rPr lang="en-US" smtClean="0">
                <a:solidFill>
                  <a:schemeClr val="tx2">
                    <a:lumMod val="60000"/>
                    <a:lumOff val="40000"/>
                  </a:schemeClr>
                </a:solidFill>
              </a:rPr>
              <a:pPr/>
              <a:t>3</a:t>
            </a:fld>
            <a:endParaRPr lang="en-US" dirty="0">
              <a:solidFill>
                <a:schemeClr val="tx2">
                  <a:lumMod val="60000"/>
                  <a:lumOff val="40000"/>
                </a:schemeClr>
              </a:solidFill>
            </a:endParaRPr>
          </a:p>
        </p:txBody>
      </p:sp>
      <p:sp>
        <p:nvSpPr>
          <p:cNvPr id="5" name="TextBox 4"/>
          <p:cNvSpPr txBox="1"/>
          <p:nvPr/>
        </p:nvSpPr>
        <p:spPr>
          <a:xfrm>
            <a:off x="1315693" y="1414102"/>
            <a:ext cx="2302781" cy="523220"/>
          </a:xfrm>
          <a:prstGeom prst="rect">
            <a:avLst/>
          </a:prstGeom>
          <a:noFill/>
        </p:spPr>
        <p:txBody>
          <a:bodyPr wrap="square" rtlCol="0">
            <a:spAutoFit/>
          </a:bodyPr>
          <a:lstStyle/>
          <a:p>
            <a:endParaRPr lang="en-US" sz="2800" dirty="0"/>
          </a:p>
        </p:txBody>
      </p:sp>
      <p:pic>
        <p:nvPicPr>
          <p:cNvPr id="14" name="Picture 13">
            <a:extLst>
              <a:ext uri="{FF2B5EF4-FFF2-40B4-BE49-F238E27FC236}">
                <a16:creationId xmlns:a16="http://schemas.microsoft.com/office/drawing/2014/main" id="{F41FB5F5-4FEE-D445-8C2E-0576448D0EF5}"/>
              </a:ext>
            </a:extLst>
          </p:cNvPr>
          <p:cNvPicPr>
            <a:picLocks noChangeAspect="1"/>
          </p:cNvPicPr>
          <p:nvPr/>
        </p:nvPicPr>
        <p:blipFill>
          <a:blip r:embed="rId3"/>
          <a:stretch>
            <a:fillRect/>
          </a:stretch>
        </p:blipFill>
        <p:spPr>
          <a:xfrm>
            <a:off x="380501" y="3949298"/>
            <a:ext cx="2929757" cy="1709490"/>
          </a:xfrm>
          <a:prstGeom prst="rect">
            <a:avLst/>
          </a:prstGeom>
          <a:ln>
            <a:solidFill>
              <a:schemeClr val="tx1"/>
            </a:solidFill>
          </a:ln>
        </p:spPr>
      </p:pic>
      <p:graphicFrame>
        <p:nvGraphicFramePr>
          <p:cNvPr id="4" name="Diagram 3">
            <a:extLst>
              <a:ext uri="{FF2B5EF4-FFF2-40B4-BE49-F238E27FC236}">
                <a16:creationId xmlns:a16="http://schemas.microsoft.com/office/drawing/2014/main" id="{B6B09917-1A62-F649-B985-7220A35DB2D1}"/>
              </a:ext>
            </a:extLst>
          </p:cNvPr>
          <p:cNvGraphicFramePr/>
          <p:nvPr>
            <p:extLst>
              <p:ext uri="{D42A27DB-BD31-4B8C-83A1-F6EECF244321}">
                <p14:modId xmlns:p14="http://schemas.microsoft.com/office/powerpoint/2010/main" val="3178516398"/>
              </p:ext>
            </p:extLst>
          </p:nvPr>
        </p:nvGraphicFramePr>
        <p:xfrm>
          <a:off x="3537288" y="1132338"/>
          <a:ext cx="4834302" cy="5396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76A8DF38-192E-F440-8BE8-243F7AEB8516}"/>
              </a:ext>
            </a:extLst>
          </p:cNvPr>
          <p:cNvSpPr txBox="1"/>
          <p:nvPr/>
        </p:nvSpPr>
        <p:spPr>
          <a:xfrm>
            <a:off x="8534961" y="1340337"/>
            <a:ext cx="2322711" cy="646331"/>
          </a:xfrm>
          <a:prstGeom prst="rect">
            <a:avLst/>
          </a:prstGeom>
          <a:noFill/>
        </p:spPr>
        <p:txBody>
          <a:bodyPr wrap="square" rtlCol="0">
            <a:spAutoFit/>
          </a:bodyPr>
          <a:lstStyle/>
          <a:p>
            <a:endParaRPr lang="en-US" u="sng" dirty="0">
              <a:solidFill>
                <a:srgbClr val="000000"/>
              </a:solidFill>
              <a:latin typeface="Cambria" pitchFamily="18" charset="0"/>
            </a:endParaRPr>
          </a:p>
          <a:p>
            <a:endParaRPr lang="en-US" dirty="0"/>
          </a:p>
        </p:txBody>
      </p:sp>
      <p:sp>
        <p:nvSpPr>
          <p:cNvPr id="17" name="TextBox 16">
            <a:extLst>
              <a:ext uri="{FF2B5EF4-FFF2-40B4-BE49-F238E27FC236}">
                <a16:creationId xmlns:a16="http://schemas.microsoft.com/office/drawing/2014/main" id="{6B456490-80BA-7A46-A1A4-8A75AC8DBA3E}"/>
              </a:ext>
            </a:extLst>
          </p:cNvPr>
          <p:cNvSpPr txBox="1"/>
          <p:nvPr/>
        </p:nvSpPr>
        <p:spPr>
          <a:xfrm>
            <a:off x="8741611" y="1224782"/>
            <a:ext cx="2242616" cy="646331"/>
          </a:xfrm>
          <a:prstGeom prst="rect">
            <a:avLst/>
          </a:prstGeom>
          <a:noFill/>
        </p:spPr>
        <p:txBody>
          <a:bodyPr wrap="square" rtlCol="0">
            <a:spAutoFit/>
          </a:bodyPr>
          <a:lstStyle/>
          <a:p>
            <a:r>
              <a:rPr lang="en-US" b="1" dirty="0">
                <a:solidFill>
                  <a:srgbClr val="000000"/>
                </a:solidFill>
                <a:latin typeface="Cambria" pitchFamily="18" charset="0"/>
              </a:rPr>
              <a:t> </a:t>
            </a:r>
            <a:endParaRPr lang="en-US" dirty="0">
              <a:solidFill>
                <a:srgbClr val="000000"/>
              </a:solidFill>
              <a:latin typeface="Cambria" pitchFamily="18" charset="0"/>
            </a:endParaRPr>
          </a:p>
          <a:p>
            <a:endParaRPr lang="en-US" dirty="0">
              <a:solidFill>
                <a:srgbClr val="000000"/>
              </a:solidFill>
              <a:latin typeface="Cambria" pitchFamily="18" charset="0"/>
            </a:endParaRPr>
          </a:p>
        </p:txBody>
      </p:sp>
      <p:pic>
        <p:nvPicPr>
          <p:cNvPr id="18" name="Picture 2" descr="LOUISIANA DEQ (@LOUISIANA_DEQ) | Twitter">
            <a:extLst>
              <a:ext uri="{FF2B5EF4-FFF2-40B4-BE49-F238E27FC236}">
                <a16:creationId xmlns:a16="http://schemas.microsoft.com/office/drawing/2014/main" id="{D13DAC2C-6FE2-3040-8A97-98F925425C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709" y="1540599"/>
            <a:ext cx="2161395" cy="202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51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119070"/>
            <a:ext cx="8870317" cy="6614903"/>
            <a:chOff x="145523" y="119068"/>
            <a:chExt cx="8870317" cy="6614903"/>
          </a:xfrm>
        </p:grpSpPr>
        <p:grpSp>
          <p:nvGrpSpPr>
            <p:cNvPr id="4"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1064276" y="164337"/>
            <a:ext cx="7032810" cy="769441"/>
          </a:xfrm>
          <a:prstGeom prst="rect">
            <a:avLst/>
          </a:prstGeom>
        </p:spPr>
        <p:txBody>
          <a:bodyPr wrap="square">
            <a:spAutoFit/>
          </a:bodyPr>
          <a:lstStyle/>
          <a:p>
            <a:pPr algn="ctr"/>
            <a:r>
              <a:rPr lang="en-US" sz="2400" dirty="0">
                <a:solidFill>
                  <a:srgbClr val="FFFFCC"/>
                </a:solidFill>
                <a:latin typeface="Cambria"/>
                <a:cs typeface="Cambria"/>
              </a:rPr>
              <a:t>Environmental Quality</a:t>
            </a:r>
          </a:p>
          <a:p>
            <a:pPr algn="ctr"/>
            <a:r>
              <a:rPr lang="en-US" sz="2000" dirty="0">
                <a:solidFill>
                  <a:srgbClr val="FFFFCC"/>
                </a:solidFill>
                <a:latin typeface="Cambria"/>
                <a:cs typeface="Cambria"/>
              </a:rPr>
              <a:t>Changes in Funding since </a:t>
            </a:r>
            <a:r>
              <a:rPr lang="en-US" sz="2000" dirty="0" smtClean="0">
                <a:solidFill>
                  <a:srgbClr val="FFFFCC"/>
                </a:solidFill>
                <a:latin typeface="Cambria"/>
                <a:cs typeface="Cambria"/>
              </a:rPr>
              <a:t>FY15</a:t>
            </a:r>
            <a:endParaRPr lang="en-US" sz="2000" dirty="0">
              <a:solidFill>
                <a:srgbClr val="FFFFCC"/>
              </a:solidFill>
              <a:latin typeface="Cambria"/>
              <a:cs typeface="Cambria"/>
            </a:endParaRPr>
          </a:p>
        </p:txBody>
      </p:sp>
      <p:graphicFrame>
        <p:nvGraphicFramePr>
          <p:cNvPr id="36" name="Chart 35"/>
          <p:cNvGraphicFramePr/>
          <p:nvPr>
            <p:extLst>
              <p:ext uri="{D42A27DB-BD31-4B8C-83A1-F6EECF244321}">
                <p14:modId xmlns:p14="http://schemas.microsoft.com/office/powerpoint/2010/main" val="527412310"/>
              </p:ext>
            </p:extLst>
          </p:nvPr>
        </p:nvGraphicFramePr>
        <p:xfrm>
          <a:off x="154326" y="990091"/>
          <a:ext cx="8781884" cy="55354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3945571" y="2410722"/>
            <a:ext cx="635110" cy="276999"/>
          </a:xfrm>
          <a:prstGeom prst="rect">
            <a:avLst/>
          </a:prstGeom>
          <a:noFill/>
        </p:spPr>
        <p:txBody>
          <a:bodyPr wrap="none" rtlCol="0">
            <a:spAutoFit/>
          </a:bodyPr>
          <a:lstStyle/>
          <a:p>
            <a:r>
              <a:rPr lang="en-US" sz="1200" dirty="0" smtClean="0">
                <a:solidFill>
                  <a:prstClr val="black"/>
                </a:solidFill>
                <a:latin typeface="Cambria"/>
                <a:cs typeface="Cambria"/>
              </a:rPr>
              <a:t>$115.2</a:t>
            </a:r>
            <a:endParaRPr lang="en-US" sz="1200" dirty="0">
              <a:solidFill>
                <a:prstClr val="black"/>
              </a:solidFill>
              <a:latin typeface="Cambria"/>
              <a:cs typeface="Cambria"/>
            </a:endParaRPr>
          </a:p>
        </p:txBody>
      </p:sp>
      <p:sp>
        <p:nvSpPr>
          <p:cNvPr id="32" name="TextBox 31"/>
          <p:cNvSpPr txBox="1"/>
          <p:nvPr/>
        </p:nvSpPr>
        <p:spPr>
          <a:xfrm>
            <a:off x="1064276" y="2664649"/>
            <a:ext cx="635110" cy="276999"/>
          </a:xfrm>
          <a:prstGeom prst="rect">
            <a:avLst/>
          </a:prstGeom>
          <a:noFill/>
        </p:spPr>
        <p:txBody>
          <a:bodyPr wrap="none" rtlCol="0">
            <a:spAutoFit/>
          </a:bodyPr>
          <a:lstStyle/>
          <a:p>
            <a:r>
              <a:rPr lang="en-US" sz="1200" dirty="0">
                <a:solidFill>
                  <a:prstClr val="black"/>
                </a:solidFill>
                <a:latin typeface="Cambria"/>
                <a:cs typeface="Cambria"/>
              </a:rPr>
              <a:t>$104.5</a:t>
            </a:r>
          </a:p>
        </p:txBody>
      </p:sp>
      <p:sp>
        <p:nvSpPr>
          <p:cNvPr id="33" name="TextBox 32"/>
          <p:cNvSpPr txBox="1"/>
          <p:nvPr/>
        </p:nvSpPr>
        <p:spPr>
          <a:xfrm>
            <a:off x="1826222" y="2797545"/>
            <a:ext cx="635110" cy="276999"/>
          </a:xfrm>
          <a:prstGeom prst="rect">
            <a:avLst/>
          </a:prstGeom>
          <a:noFill/>
        </p:spPr>
        <p:txBody>
          <a:bodyPr wrap="none" rtlCol="0">
            <a:spAutoFit/>
          </a:bodyPr>
          <a:lstStyle/>
          <a:p>
            <a:r>
              <a:rPr lang="en-US" sz="1200" dirty="0">
                <a:solidFill>
                  <a:prstClr val="black"/>
                </a:solidFill>
                <a:latin typeface="Cambria"/>
                <a:cs typeface="Cambria"/>
              </a:rPr>
              <a:t>$101.5</a:t>
            </a:r>
          </a:p>
        </p:txBody>
      </p:sp>
      <p:sp>
        <p:nvSpPr>
          <p:cNvPr id="34" name="TextBox 33"/>
          <p:cNvSpPr txBox="1"/>
          <p:nvPr/>
        </p:nvSpPr>
        <p:spPr>
          <a:xfrm>
            <a:off x="2529146" y="2698744"/>
            <a:ext cx="635110" cy="276999"/>
          </a:xfrm>
          <a:prstGeom prst="rect">
            <a:avLst/>
          </a:prstGeom>
          <a:noFill/>
        </p:spPr>
        <p:txBody>
          <a:bodyPr wrap="none" rtlCol="0">
            <a:spAutoFit/>
          </a:bodyPr>
          <a:lstStyle/>
          <a:p>
            <a:r>
              <a:rPr lang="en-US" sz="1200" dirty="0">
                <a:solidFill>
                  <a:prstClr val="black"/>
                </a:solidFill>
                <a:latin typeface="Cambria"/>
                <a:cs typeface="Cambria"/>
              </a:rPr>
              <a:t>$103.1</a:t>
            </a:r>
          </a:p>
        </p:txBody>
      </p:sp>
      <p:sp>
        <p:nvSpPr>
          <p:cNvPr id="35" name="TextBox 34"/>
          <p:cNvSpPr txBox="1"/>
          <p:nvPr/>
        </p:nvSpPr>
        <p:spPr>
          <a:xfrm>
            <a:off x="3279308" y="2551931"/>
            <a:ext cx="635110" cy="276999"/>
          </a:xfrm>
          <a:prstGeom prst="rect">
            <a:avLst/>
          </a:prstGeom>
          <a:noFill/>
        </p:spPr>
        <p:txBody>
          <a:bodyPr wrap="none" rtlCol="0">
            <a:spAutoFit/>
          </a:bodyPr>
          <a:lstStyle/>
          <a:p>
            <a:r>
              <a:rPr lang="en-US" sz="1200" dirty="0">
                <a:solidFill>
                  <a:prstClr val="black"/>
                </a:solidFill>
                <a:latin typeface="Cambria"/>
                <a:cs typeface="Cambria"/>
              </a:rPr>
              <a:t>$110.1</a:t>
            </a:r>
          </a:p>
        </p:txBody>
      </p:sp>
      <p:sp>
        <p:nvSpPr>
          <p:cNvPr id="3" name="TextBox 2"/>
          <p:cNvSpPr txBox="1"/>
          <p:nvPr/>
        </p:nvSpPr>
        <p:spPr>
          <a:xfrm>
            <a:off x="5230689" y="1168827"/>
            <a:ext cx="3079750" cy="523220"/>
          </a:xfrm>
          <a:prstGeom prst="rect">
            <a:avLst/>
          </a:prstGeom>
          <a:solidFill>
            <a:schemeClr val="bg1"/>
          </a:solidFill>
          <a:ln>
            <a:solidFill>
              <a:srgbClr val="10253F"/>
            </a:solidFill>
          </a:ln>
        </p:spPr>
        <p:txBody>
          <a:bodyPr wrap="square" rtlCol="0">
            <a:spAutoFit/>
          </a:bodyPr>
          <a:lstStyle/>
          <a:p>
            <a:pPr algn="ctr"/>
            <a:r>
              <a:rPr lang="en-US" sz="1400" dirty="0">
                <a:solidFill>
                  <a:prstClr val="black"/>
                </a:solidFill>
                <a:latin typeface="Cambria"/>
                <a:cs typeface="Cambria"/>
              </a:rPr>
              <a:t>Change from </a:t>
            </a:r>
            <a:r>
              <a:rPr lang="en-US" sz="1400" dirty="0" smtClean="0">
                <a:solidFill>
                  <a:prstClr val="black"/>
                </a:solidFill>
                <a:latin typeface="Cambria"/>
                <a:cs typeface="Cambria"/>
              </a:rPr>
              <a:t>FY15 </a:t>
            </a:r>
            <a:r>
              <a:rPr lang="en-US" sz="1400" dirty="0">
                <a:solidFill>
                  <a:prstClr val="black"/>
                </a:solidFill>
                <a:latin typeface="Cambria"/>
                <a:cs typeface="Cambria"/>
              </a:rPr>
              <a:t>to </a:t>
            </a:r>
            <a:r>
              <a:rPr lang="en-US" sz="1400" dirty="0" smtClean="0">
                <a:solidFill>
                  <a:prstClr val="black"/>
                </a:solidFill>
                <a:latin typeface="Cambria"/>
                <a:cs typeface="Cambria"/>
              </a:rPr>
              <a:t>FY23 </a:t>
            </a:r>
            <a:r>
              <a:rPr lang="en-US" sz="1400" dirty="0">
                <a:solidFill>
                  <a:prstClr val="black"/>
                </a:solidFill>
                <a:latin typeface="Cambria"/>
                <a:cs typeface="Cambria"/>
              </a:rPr>
              <a:t>is </a:t>
            </a:r>
            <a:r>
              <a:rPr lang="en-US" sz="1400" dirty="0" smtClean="0">
                <a:solidFill>
                  <a:prstClr val="black"/>
                </a:solidFill>
                <a:latin typeface="Cambria"/>
                <a:cs typeface="Cambria"/>
              </a:rPr>
              <a:t>+38.6%.</a:t>
            </a:r>
          </a:p>
          <a:p>
            <a:pPr algn="ctr"/>
            <a:r>
              <a:rPr lang="en-US" sz="1400" dirty="0">
                <a:solidFill>
                  <a:prstClr val="black"/>
                </a:solidFill>
                <a:latin typeface="Cambria"/>
                <a:cs typeface="Cambria"/>
              </a:rPr>
              <a:t>Change from </a:t>
            </a:r>
            <a:r>
              <a:rPr lang="en-US" sz="1400" dirty="0" smtClean="0">
                <a:solidFill>
                  <a:prstClr val="black"/>
                </a:solidFill>
                <a:latin typeface="Cambria"/>
                <a:cs typeface="Cambria"/>
              </a:rPr>
              <a:t>FY15 </a:t>
            </a:r>
            <a:r>
              <a:rPr lang="en-US" sz="1400" dirty="0">
                <a:solidFill>
                  <a:prstClr val="black"/>
                </a:solidFill>
                <a:latin typeface="Cambria"/>
                <a:cs typeface="Cambria"/>
              </a:rPr>
              <a:t>to </a:t>
            </a:r>
            <a:r>
              <a:rPr lang="en-US" sz="1400" dirty="0" smtClean="0">
                <a:solidFill>
                  <a:prstClr val="black"/>
                </a:solidFill>
                <a:latin typeface="Cambria"/>
                <a:cs typeface="Cambria"/>
              </a:rPr>
              <a:t>FY21  </a:t>
            </a:r>
            <a:r>
              <a:rPr lang="en-US" sz="1400" dirty="0">
                <a:solidFill>
                  <a:prstClr val="black"/>
                </a:solidFill>
                <a:latin typeface="Cambria"/>
                <a:cs typeface="Cambria"/>
              </a:rPr>
              <a:t>is </a:t>
            </a:r>
            <a:r>
              <a:rPr lang="en-US" sz="1400" dirty="0" smtClean="0">
                <a:solidFill>
                  <a:prstClr val="black"/>
                </a:solidFill>
                <a:latin typeface="Cambria"/>
                <a:cs typeface="Cambria"/>
              </a:rPr>
              <a:t>+19.9%.</a:t>
            </a:r>
            <a:endParaRPr lang="en-US" sz="1400" dirty="0">
              <a:solidFill>
                <a:prstClr val="black"/>
              </a:solidFill>
              <a:latin typeface="Cambria"/>
              <a:cs typeface="Cambria"/>
            </a:endParaRPr>
          </a:p>
        </p:txBody>
      </p:sp>
      <p:sp>
        <p:nvSpPr>
          <p:cNvPr id="12" name="Slide Number Placeholder 11"/>
          <p:cNvSpPr>
            <a:spLocks noGrp="1"/>
          </p:cNvSpPr>
          <p:nvPr>
            <p:ph type="sldNum" sz="quarter" idx="12"/>
          </p:nvPr>
        </p:nvSpPr>
        <p:spPr>
          <a:xfrm>
            <a:off x="6882241" y="6334267"/>
            <a:ext cx="2133600" cy="365125"/>
          </a:xfrm>
        </p:spPr>
        <p:txBody>
          <a:bodyPr/>
          <a:lstStyle/>
          <a:p>
            <a:fld id="{C45A5F91-F975-434A-9168-AE72993C2CF9}" type="slidenum">
              <a:rPr lang="en-US" smtClean="0">
                <a:solidFill>
                  <a:schemeClr val="tx2">
                    <a:lumMod val="60000"/>
                    <a:lumOff val="40000"/>
                  </a:schemeClr>
                </a:solidFill>
              </a:rPr>
              <a:pPr/>
              <a:t>4</a:t>
            </a:fld>
            <a:endParaRPr lang="en-US" dirty="0">
              <a:solidFill>
                <a:schemeClr val="tx2">
                  <a:lumMod val="60000"/>
                  <a:lumOff val="40000"/>
                </a:schemeClr>
              </a:solidFill>
            </a:endParaRPr>
          </a:p>
        </p:txBody>
      </p:sp>
      <p:sp>
        <p:nvSpPr>
          <p:cNvPr id="20" name="TextBox 19"/>
          <p:cNvSpPr txBox="1"/>
          <p:nvPr/>
        </p:nvSpPr>
        <p:spPr>
          <a:xfrm>
            <a:off x="4683316" y="2244813"/>
            <a:ext cx="635110" cy="276999"/>
          </a:xfrm>
          <a:prstGeom prst="rect">
            <a:avLst/>
          </a:prstGeom>
          <a:noFill/>
        </p:spPr>
        <p:txBody>
          <a:bodyPr wrap="none" rtlCol="0">
            <a:spAutoFit/>
          </a:bodyPr>
          <a:lstStyle/>
          <a:p>
            <a:r>
              <a:rPr lang="en-US" sz="1200" dirty="0" smtClean="0">
                <a:solidFill>
                  <a:prstClr val="black"/>
                </a:solidFill>
                <a:latin typeface="Cambria"/>
                <a:cs typeface="Cambria"/>
              </a:rPr>
              <a:t>$122.4</a:t>
            </a:r>
            <a:endParaRPr lang="en-US" sz="1200" dirty="0">
              <a:solidFill>
                <a:prstClr val="black"/>
              </a:solidFill>
              <a:latin typeface="Cambria"/>
              <a:cs typeface="Cambria"/>
            </a:endParaRPr>
          </a:p>
        </p:txBody>
      </p:sp>
      <p:sp>
        <p:nvSpPr>
          <p:cNvPr id="17" name="TextBox 16"/>
          <p:cNvSpPr txBox="1"/>
          <p:nvPr/>
        </p:nvSpPr>
        <p:spPr>
          <a:xfrm>
            <a:off x="6133735" y="1872676"/>
            <a:ext cx="635110" cy="276999"/>
          </a:xfrm>
          <a:prstGeom prst="rect">
            <a:avLst/>
          </a:prstGeom>
          <a:noFill/>
        </p:spPr>
        <p:txBody>
          <a:bodyPr wrap="none" rtlCol="0">
            <a:spAutoFit/>
          </a:bodyPr>
          <a:lstStyle/>
          <a:p>
            <a:r>
              <a:rPr lang="en-US" sz="1200" dirty="0" smtClean="0">
                <a:solidFill>
                  <a:prstClr val="black"/>
                </a:solidFill>
                <a:latin typeface="Cambria"/>
                <a:cs typeface="Cambria"/>
              </a:rPr>
              <a:t>$139.5</a:t>
            </a:r>
            <a:endParaRPr lang="en-US" sz="1200" dirty="0">
              <a:solidFill>
                <a:prstClr val="black"/>
              </a:solidFill>
              <a:latin typeface="Cambria"/>
              <a:cs typeface="Cambria"/>
            </a:endParaRPr>
          </a:p>
        </p:txBody>
      </p:sp>
      <p:sp>
        <p:nvSpPr>
          <p:cNvPr id="18" name="TextBox 17"/>
          <p:cNvSpPr txBox="1"/>
          <p:nvPr/>
        </p:nvSpPr>
        <p:spPr>
          <a:xfrm>
            <a:off x="6830771" y="1748361"/>
            <a:ext cx="635110" cy="276999"/>
          </a:xfrm>
          <a:prstGeom prst="rect">
            <a:avLst/>
          </a:prstGeom>
          <a:noFill/>
        </p:spPr>
        <p:txBody>
          <a:bodyPr wrap="none" rtlCol="0">
            <a:spAutoFit/>
          </a:bodyPr>
          <a:lstStyle/>
          <a:p>
            <a:r>
              <a:rPr lang="en-US" sz="1200" dirty="0" smtClean="0">
                <a:solidFill>
                  <a:prstClr val="black"/>
                </a:solidFill>
                <a:latin typeface="Cambria"/>
                <a:cs typeface="Cambria"/>
              </a:rPr>
              <a:t>$144.8</a:t>
            </a:r>
            <a:endParaRPr lang="en-US" sz="1200" dirty="0">
              <a:solidFill>
                <a:prstClr val="black"/>
              </a:solidFill>
              <a:latin typeface="Cambria"/>
              <a:cs typeface="Cambria"/>
            </a:endParaRPr>
          </a:p>
        </p:txBody>
      </p:sp>
      <p:sp>
        <p:nvSpPr>
          <p:cNvPr id="19" name="TextBox 18"/>
          <p:cNvSpPr txBox="1"/>
          <p:nvPr/>
        </p:nvSpPr>
        <p:spPr>
          <a:xfrm>
            <a:off x="7576254" y="1748360"/>
            <a:ext cx="635110" cy="276999"/>
          </a:xfrm>
          <a:prstGeom prst="rect">
            <a:avLst/>
          </a:prstGeom>
          <a:noFill/>
        </p:spPr>
        <p:txBody>
          <a:bodyPr wrap="none" rtlCol="0">
            <a:spAutoFit/>
          </a:bodyPr>
          <a:lstStyle/>
          <a:p>
            <a:r>
              <a:rPr lang="en-US" sz="1200" dirty="0" smtClean="0">
                <a:solidFill>
                  <a:prstClr val="black"/>
                </a:solidFill>
                <a:latin typeface="Cambria"/>
                <a:cs typeface="Cambria"/>
              </a:rPr>
              <a:t>$144.8</a:t>
            </a:r>
            <a:endParaRPr lang="en-US" sz="1200" dirty="0">
              <a:solidFill>
                <a:prstClr val="black"/>
              </a:solidFill>
              <a:latin typeface="Cambria"/>
              <a:cs typeface="Cambria"/>
            </a:endParaRPr>
          </a:p>
        </p:txBody>
      </p:sp>
    </p:spTree>
    <p:extLst>
      <p:ext uri="{BB962C8B-B14F-4D97-AF65-F5344CB8AC3E}">
        <p14:creationId xmlns:p14="http://schemas.microsoft.com/office/powerpoint/2010/main" val="392463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91103"/>
            <a:ext cx="7549432" cy="830997"/>
          </a:xfrm>
          <a:prstGeom prst="rect">
            <a:avLst/>
          </a:prstGeom>
        </p:spPr>
        <p:txBody>
          <a:bodyPr wrap="square">
            <a:spAutoFit/>
          </a:bodyPr>
          <a:lstStyle/>
          <a:p>
            <a:pPr algn="ctr" defTabSz="457200"/>
            <a:r>
              <a:rPr lang="en-US" sz="2400" dirty="0" smtClean="0">
                <a:solidFill>
                  <a:srgbClr val="FFFFCC"/>
                </a:solidFill>
                <a:latin typeface="Cambria"/>
                <a:cs typeface="Cambria"/>
              </a:rPr>
              <a:t>Environmental Quality</a:t>
            </a:r>
          </a:p>
          <a:p>
            <a:pPr algn="ctr" defTabSz="457200"/>
            <a:r>
              <a:rPr lang="en-US" sz="2400" dirty="0" smtClean="0">
                <a:solidFill>
                  <a:srgbClr val="FFFFCC"/>
                </a:solidFill>
                <a:latin typeface="Cambria"/>
                <a:cs typeface="Cambria"/>
              </a:rPr>
              <a:t>Significant </a:t>
            </a:r>
            <a:r>
              <a:rPr lang="en-US" sz="2400" dirty="0">
                <a:solidFill>
                  <a:srgbClr val="FFFFCC"/>
                </a:solidFill>
                <a:latin typeface="Cambria"/>
                <a:cs typeface="Cambria"/>
              </a:rPr>
              <a:t>Budget Adjustments </a:t>
            </a:r>
            <a:r>
              <a:rPr lang="en-US" sz="2400" dirty="0" smtClean="0">
                <a:solidFill>
                  <a:srgbClr val="FFFFCC"/>
                </a:solidFill>
                <a:latin typeface="Cambria"/>
                <a:cs typeface="Cambria"/>
              </a:rPr>
              <a:t>Recommended </a:t>
            </a:r>
            <a:r>
              <a:rPr lang="en-US" sz="2400" dirty="0">
                <a:solidFill>
                  <a:srgbClr val="FFFFCC"/>
                </a:solidFill>
                <a:latin typeface="Cambria"/>
                <a:cs typeface="Cambria"/>
              </a:rPr>
              <a:t>for </a:t>
            </a:r>
            <a:r>
              <a:rPr lang="en-US" sz="2400" dirty="0" smtClean="0">
                <a:solidFill>
                  <a:srgbClr val="FFFFCC"/>
                </a:solidFill>
                <a:latin typeface="Cambria"/>
                <a:cs typeface="Cambria"/>
              </a:rPr>
              <a:t>FY23</a:t>
            </a:r>
            <a:endParaRPr lang="en-US" sz="24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5</a:t>
            </a:fld>
            <a:endParaRPr lang="en-US" sz="1000" i="1" dirty="0">
              <a:solidFill>
                <a:srgbClr val="4F81BD"/>
              </a:solidFill>
              <a:latin typeface="Bernard MT Condensed"/>
              <a:cs typeface="Bernard MT Condensed"/>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96446818"/>
              </p:ext>
            </p:extLst>
          </p:nvPr>
        </p:nvGraphicFramePr>
        <p:xfrm>
          <a:off x="420688" y="1096963"/>
          <a:ext cx="8304212" cy="5356225"/>
        </p:xfrm>
        <a:graphic>
          <a:graphicData uri="http://schemas.openxmlformats.org/presentationml/2006/ole">
            <mc:AlternateContent xmlns:mc="http://schemas.openxmlformats.org/markup-compatibility/2006">
              <mc:Choice xmlns:v="urn:schemas-microsoft-com:vml" Requires="v">
                <p:oleObj spid="_x0000_s21547" name="Worksheet" r:id="rId4" imgW="11287201" imgH="6743546" progId="Excel.Sheet.12">
                  <p:embed/>
                </p:oleObj>
              </mc:Choice>
              <mc:Fallback>
                <p:oleObj name="Worksheet" r:id="rId4" imgW="11287201" imgH="6743546" progId="Excel.Sheet.12">
                  <p:embed/>
                  <p:pic>
                    <p:nvPicPr>
                      <p:cNvPr id="4" name="Object 3"/>
                      <p:cNvPicPr/>
                      <p:nvPr/>
                    </p:nvPicPr>
                    <p:blipFill>
                      <a:blip r:embed="rId5"/>
                      <a:stretch>
                        <a:fillRect/>
                      </a:stretch>
                    </p:blipFill>
                    <p:spPr>
                      <a:xfrm>
                        <a:off x="420688" y="1096963"/>
                        <a:ext cx="8304212" cy="5356225"/>
                      </a:xfrm>
                      <a:prstGeom prst="rect">
                        <a:avLst/>
                      </a:prstGeom>
                    </p:spPr>
                  </p:pic>
                </p:oleObj>
              </mc:Fallback>
            </mc:AlternateContent>
          </a:graphicData>
        </a:graphic>
      </p:graphicFrame>
    </p:spTree>
    <p:extLst>
      <p:ext uri="{BB962C8B-B14F-4D97-AF65-F5344CB8AC3E}">
        <p14:creationId xmlns:p14="http://schemas.microsoft.com/office/powerpoint/2010/main" val="175507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182081"/>
            <a:ext cx="7549432" cy="707886"/>
          </a:xfrm>
          <a:prstGeom prst="rect">
            <a:avLst/>
          </a:prstGeom>
        </p:spPr>
        <p:txBody>
          <a:bodyPr wrap="square">
            <a:spAutoFit/>
          </a:bodyPr>
          <a:lstStyle/>
          <a:p>
            <a:pPr algn="ctr" defTabSz="457189"/>
            <a:r>
              <a:rPr lang="en-US" sz="2000" dirty="0" smtClean="0">
                <a:solidFill>
                  <a:srgbClr val="FFFFCC"/>
                </a:solidFill>
                <a:latin typeface="Cambria"/>
                <a:cs typeface="Cambria"/>
              </a:rPr>
              <a:t>Environmental Quality</a:t>
            </a:r>
            <a:endParaRPr lang="en-US" sz="2000" dirty="0">
              <a:solidFill>
                <a:srgbClr val="FFFFCC"/>
              </a:solidFill>
              <a:latin typeface="Cambria"/>
              <a:cs typeface="Cambria"/>
            </a:endParaRPr>
          </a:p>
          <a:p>
            <a:pPr algn="ctr" defTabSz="457189"/>
            <a:r>
              <a:rPr lang="en-US" sz="2000" dirty="0">
                <a:solidFill>
                  <a:srgbClr val="FFFFCC"/>
                </a:solidFill>
                <a:latin typeface="Cambria"/>
                <a:cs typeface="Cambria"/>
              </a:rPr>
              <a:t>Non-Statewide Budget Adjustments Recommended for FY23</a:t>
            </a: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6</a:t>
            </a:fld>
            <a:endParaRPr lang="en-US" sz="1000" i="1" dirty="0">
              <a:solidFill>
                <a:srgbClr val="4F81BD"/>
              </a:solidFill>
              <a:latin typeface="Bernard MT Condensed"/>
              <a:cs typeface="Bernard MT Condensed"/>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73413486"/>
              </p:ext>
            </p:extLst>
          </p:nvPr>
        </p:nvGraphicFramePr>
        <p:xfrm>
          <a:off x="273050" y="1149349"/>
          <a:ext cx="8656638" cy="5068571"/>
        </p:xfrm>
        <a:graphic>
          <a:graphicData uri="http://schemas.openxmlformats.org/presentationml/2006/ole">
            <mc:AlternateContent xmlns:mc="http://schemas.openxmlformats.org/markup-compatibility/2006">
              <mc:Choice xmlns:v="urn:schemas-microsoft-com:vml" Requires="v">
                <p:oleObj spid="_x0000_s22572" name="Worksheet" r:id="rId4" imgW="17935427" imgH="7372234" progId="Excel.Sheet.12">
                  <p:embed/>
                </p:oleObj>
              </mc:Choice>
              <mc:Fallback>
                <p:oleObj name="Worksheet" r:id="rId4" imgW="17935427" imgH="7372234" progId="Excel.Sheet.12">
                  <p:embed/>
                  <p:pic>
                    <p:nvPicPr>
                      <p:cNvPr id="4" name="Object 3"/>
                      <p:cNvPicPr/>
                      <p:nvPr/>
                    </p:nvPicPr>
                    <p:blipFill>
                      <a:blip r:embed="rId5"/>
                      <a:stretch>
                        <a:fillRect/>
                      </a:stretch>
                    </p:blipFill>
                    <p:spPr>
                      <a:xfrm>
                        <a:off x="273050" y="1149349"/>
                        <a:ext cx="8656638" cy="5068571"/>
                      </a:xfrm>
                      <a:prstGeom prst="rect">
                        <a:avLst/>
                      </a:prstGeom>
                    </p:spPr>
                  </p:pic>
                </p:oleObj>
              </mc:Fallback>
            </mc:AlternateContent>
          </a:graphicData>
        </a:graphic>
      </p:graphicFrame>
    </p:spTree>
    <p:extLst>
      <p:ext uri="{BB962C8B-B14F-4D97-AF65-F5344CB8AC3E}">
        <p14:creationId xmlns:p14="http://schemas.microsoft.com/office/powerpoint/2010/main" val="157909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944638" y="182081"/>
            <a:ext cx="7549432" cy="707886"/>
          </a:xfrm>
          <a:prstGeom prst="rect">
            <a:avLst/>
          </a:prstGeom>
        </p:spPr>
        <p:txBody>
          <a:bodyPr wrap="square">
            <a:spAutoFit/>
          </a:bodyPr>
          <a:lstStyle/>
          <a:p>
            <a:pPr algn="ctr" defTabSz="457189"/>
            <a:r>
              <a:rPr lang="en-US" sz="2000" dirty="0" smtClean="0">
                <a:solidFill>
                  <a:srgbClr val="FFFFCC"/>
                </a:solidFill>
                <a:latin typeface="Cambria"/>
                <a:cs typeface="Cambria"/>
              </a:rPr>
              <a:t>Environmental Quality</a:t>
            </a:r>
            <a:endParaRPr lang="en-US" sz="2000" dirty="0">
              <a:solidFill>
                <a:srgbClr val="FFFFCC"/>
              </a:solidFill>
              <a:latin typeface="Cambria"/>
              <a:cs typeface="Cambria"/>
            </a:endParaRPr>
          </a:p>
          <a:p>
            <a:pPr algn="ctr" defTabSz="457189"/>
            <a:r>
              <a:rPr lang="en-US" sz="2000" dirty="0">
                <a:solidFill>
                  <a:srgbClr val="FFFFCC"/>
                </a:solidFill>
                <a:latin typeface="Cambria"/>
                <a:cs typeface="Cambria"/>
              </a:rPr>
              <a:t>Non-Statewide Budget Adjustments Recommended for FY23</a:t>
            </a:r>
          </a:p>
        </p:txBody>
      </p:sp>
      <p:sp>
        <p:nvSpPr>
          <p:cNvPr id="14" name="Slide Number Placeholder 1"/>
          <p:cNvSpPr txBox="1">
            <a:spLocks/>
          </p:cNvSpPr>
          <p:nvPr/>
        </p:nvSpPr>
        <p:spPr>
          <a:xfrm>
            <a:off x="8582885" y="6540377"/>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7</a:t>
            </a:fld>
            <a:endParaRPr lang="en-US" sz="1000" i="1" dirty="0">
              <a:solidFill>
                <a:srgbClr val="4F81BD"/>
              </a:solidFill>
              <a:latin typeface="Bernard MT Condensed"/>
              <a:cs typeface="Bernard MT Condensed"/>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71684610"/>
              </p:ext>
            </p:extLst>
          </p:nvPr>
        </p:nvGraphicFramePr>
        <p:xfrm>
          <a:off x="223838" y="1100138"/>
          <a:ext cx="8712200" cy="2960687"/>
        </p:xfrm>
        <a:graphic>
          <a:graphicData uri="http://schemas.openxmlformats.org/presentationml/2006/ole">
            <mc:AlternateContent xmlns:mc="http://schemas.openxmlformats.org/markup-compatibility/2006">
              <mc:Choice xmlns:v="urn:schemas-microsoft-com:vml" Requires="v">
                <p:oleObj spid="_x0000_s23625" name="Worksheet" r:id="rId4" imgW="18049944" imgH="4914823" progId="Excel.Sheet.12">
                  <p:embed/>
                </p:oleObj>
              </mc:Choice>
              <mc:Fallback>
                <p:oleObj name="Worksheet" r:id="rId4" imgW="18049944" imgH="4914823" progId="Excel.Sheet.12">
                  <p:embed/>
                  <p:pic>
                    <p:nvPicPr>
                      <p:cNvPr id="4" name="Object 3"/>
                      <p:cNvPicPr/>
                      <p:nvPr/>
                    </p:nvPicPr>
                    <p:blipFill>
                      <a:blip r:embed="rId5"/>
                      <a:stretch>
                        <a:fillRect/>
                      </a:stretch>
                    </p:blipFill>
                    <p:spPr>
                      <a:xfrm>
                        <a:off x="223838" y="1100138"/>
                        <a:ext cx="8712200" cy="29606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40140994"/>
              </p:ext>
            </p:extLst>
          </p:nvPr>
        </p:nvGraphicFramePr>
        <p:xfrm>
          <a:off x="223838" y="4060825"/>
          <a:ext cx="8712200" cy="2516187"/>
        </p:xfrm>
        <a:graphic>
          <a:graphicData uri="http://schemas.openxmlformats.org/presentationml/2006/ole">
            <mc:AlternateContent xmlns:mc="http://schemas.openxmlformats.org/markup-compatibility/2006">
              <mc:Choice xmlns:v="urn:schemas-microsoft-com:vml" Requires="v">
                <p:oleObj spid="_x0000_s23626" name="Worksheet" r:id="rId6" imgW="18049944" imgH="4314979" progId="Excel.Sheet.12">
                  <p:embed/>
                </p:oleObj>
              </mc:Choice>
              <mc:Fallback>
                <p:oleObj name="Worksheet" r:id="rId6" imgW="18049944" imgH="4314979" progId="Excel.Sheet.12">
                  <p:embed/>
                  <p:pic>
                    <p:nvPicPr>
                      <p:cNvPr id="4" name="Object 3"/>
                      <p:cNvPicPr/>
                      <p:nvPr/>
                    </p:nvPicPr>
                    <p:blipFill>
                      <a:blip r:embed="rId7"/>
                      <a:stretch>
                        <a:fillRect/>
                      </a:stretch>
                    </p:blipFill>
                    <p:spPr>
                      <a:xfrm>
                        <a:off x="223838" y="4060825"/>
                        <a:ext cx="8712200" cy="2516187"/>
                      </a:xfrm>
                      <a:prstGeom prst="rect">
                        <a:avLst/>
                      </a:prstGeom>
                    </p:spPr>
                  </p:pic>
                </p:oleObj>
              </mc:Fallback>
            </mc:AlternateContent>
          </a:graphicData>
        </a:graphic>
      </p:graphicFrame>
    </p:spTree>
    <p:extLst>
      <p:ext uri="{BB962C8B-B14F-4D97-AF65-F5344CB8AC3E}">
        <p14:creationId xmlns:p14="http://schemas.microsoft.com/office/powerpoint/2010/main" val="156540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45525" y="119070"/>
            <a:ext cx="8870317" cy="6614903"/>
            <a:chOff x="145523" y="119068"/>
            <a:chExt cx="8870317" cy="6614903"/>
          </a:xfrm>
        </p:grpSpPr>
        <p:grpSp>
          <p:nvGrpSpPr>
            <p:cNvPr id="5" name="Group 13"/>
            <p:cNvGrpSpPr/>
            <p:nvPr/>
          </p:nvGrpSpPr>
          <p:grpSpPr>
            <a:xfrm>
              <a:off x="145523" y="119068"/>
              <a:ext cx="8870317" cy="6614903"/>
              <a:chOff x="145523" y="119068"/>
              <a:chExt cx="8870317" cy="6614903"/>
            </a:xfrm>
          </p:grpSpPr>
          <p:sp>
            <p:nvSpPr>
              <p:cNvPr id="16" name="Rectangle 15"/>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4" name="Title 3"/>
          <p:cNvSpPr>
            <a:spLocks noGrp="1"/>
          </p:cNvSpPr>
          <p:nvPr>
            <p:ph type="title"/>
          </p:nvPr>
        </p:nvSpPr>
        <p:spPr/>
        <p:txBody>
          <a:bodyPr>
            <a:noAutofit/>
          </a:bodyPr>
          <a:lstStyle/>
          <a:p>
            <a:r>
              <a:rPr lang="en-US" sz="4000" dirty="0">
                <a:latin typeface="Cambria"/>
                <a:cs typeface="Cambria"/>
              </a:rPr>
              <a:t/>
            </a:r>
            <a:br>
              <a:rPr lang="en-US" sz="4000" dirty="0">
                <a:latin typeface="Cambria"/>
                <a:cs typeface="Cambria"/>
              </a:rPr>
            </a:br>
            <a:r>
              <a:rPr lang="en-US" sz="4000" dirty="0">
                <a:latin typeface="Cambria"/>
                <a:cs typeface="Cambria"/>
              </a:rPr>
              <a:t/>
            </a:r>
            <a:br>
              <a:rPr lang="en-US" sz="4000" dirty="0">
                <a:latin typeface="Cambria"/>
                <a:cs typeface="Cambria"/>
              </a:rPr>
            </a:br>
            <a:endParaRPr lang="en-US" sz="4000" dirty="0">
              <a:latin typeface="Cambria"/>
              <a:cs typeface="Cambria"/>
            </a:endParaRPr>
          </a:p>
        </p:txBody>
      </p:sp>
      <p:graphicFrame>
        <p:nvGraphicFramePr>
          <p:cNvPr id="6" name="Content Placeholder 6"/>
          <p:cNvGraphicFramePr>
            <a:graphicFrameLocks/>
          </p:cNvGraphicFramePr>
          <p:nvPr>
            <p:extLst>
              <p:ext uri="{D42A27DB-BD31-4B8C-83A1-F6EECF244321}">
                <p14:modId xmlns:p14="http://schemas.microsoft.com/office/powerpoint/2010/main" val="819483738"/>
              </p:ext>
            </p:extLst>
          </p:nvPr>
        </p:nvGraphicFramePr>
        <p:xfrm>
          <a:off x="257696" y="1539874"/>
          <a:ext cx="4364180" cy="472437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838007" y="1570574"/>
            <a:ext cx="4089862" cy="5001369"/>
          </a:xfrm>
          <a:prstGeom prst="rect">
            <a:avLst/>
          </a:prstGeom>
          <a:noFill/>
          <a:ln w="0">
            <a:solidFill>
              <a:schemeClr val="tx1"/>
            </a:solidFill>
          </a:ln>
        </p:spPr>
        <p:txBody>
          <a:bodyPr wrap="square" rtlCol="0">
            <a:spAutoFit/>
          </a:bodyPr>
          <a:lstStyle/>
          <a:p>
            <a:r>
              <a:rPr lang="en-US" sz="1100" b="1" u="sng" dirty="0">
                <a:solidFill>
                  <a:prstClr val="black"/>
                </a:solidFill>
                <a:latin typeface="Cambria"/>
                <a:cs typeface="Cambria"/>
              </a:rPr>
              <a:t>Non-SGF Sources of Funding</a:t>
            </a:r>
            <a:r>
              <a:rPr lang="en-US" sz="1100" b="1" dirty="0">
                <a:solidFill>
                  <a:prstClr val="black"/>
                </a:solidFill>
                <a:latin typeface="Cambria"/>
                <a:cs typeface="Cambria"/>
              </a:rPr>
              <a:t>:</a:t>
            </a:r>
          </a:p>
          <a:p>
            <a:endParaRPr lang="en-US" sz="1100" dirty="0">
              <a:solidFill>
                <a:prstClr val="black"/>
              </a:solidFill>
              <a:latin typeface="Cambria"/>
              <a:cs typeface="Cambria"/>
            </a:endParaRPr>
          </a:p>
          <a:p>
            <a:pPr algn="just"/>
            <a:r>
              <a:rPr lang="en-US" sz="1100" dirty="0">
                <a:solidFill>
                  <a:prstClr val="black"/>
                </a:solidFill>
                <a:latin typeface="Cambria"/>
                <a:cs typeface="Cambria"/>
              </a:rPr>
              <a:t>Non-State General Fund sources of funding for the Department of Environmental Quality  are derived from Interagency Transfers, Fees and Self-generated Revenues, Statutory Dedications,  and Federal Funds. </a:t>
            </a:r>
          </a:p>
          <a:p>
            <a:pPr algn="just"/>
            <a:endParaRPr lang="en-US" sz="1100" dirty="0">
              <a:solidFill>
                <a:prstClr val="black"/>
              </a:solidFill>
              <a:latin typeface="Cambria"/>
              <a:cs typeface="Cambria"/>
            </a:endParaRPr>
          </a:p>
          <a:p>
            <a:pPr algn="just"/>
            <a:r>
              <a:rPr lang="en-US" sz="1100" dirty="0">
                <a:solidFill>
                  <a:prstClr val="black"/>
                </a:solidFill>
                <a:latin typeface="Cambria"/>
                <a:cs typeface="Cambria"/>
              </a:rPr>
              <a:t>The </a:t>
            </a:r>
            <a:r>
              <a:rPr lang="en-US" sz="1100" b="1" dirty="0">
                <a:solidFill>
                  <a:prstClr val="black"/>
                </a:solidFill>
                <a:latin typeface="Cambria"/>
                <a:cs typeface="Cambria"/>
              </a:rPr>
              <a:t>Interagency Transfers</a:t>
            </a:r>
            <a:r>
              <a:rPr lang="en-US" sz="1100" dirty="0">
                <a:solidFill>
                  <a:prstClr val="black"/>
                </a:solidFill>
                <a:latin typeface="Cambria"/>
                <a:cs typeface="Cambria"/>
              </a:rPr>
              <a:t> are from </a:t>
            </a:r>
            <a:r>
              <a:rPr lang="en-US" sz="1100" dirty="0" smtClean="0">
                <a:solidFill>
                  <a:prstClr val="black"/>
                </a:solidFill>
                <a:latin typeface="Cambria"/>
                <a:cs typeface="Cambria"/>
              </a:rPr>
              <a:t>CPRA for BP Natural Resource Damage Assessment (NRDA) work. DEQ bills CPRA quarterly for these charges.</a:t>
            </a:r>
            <a:endParaRPr lang="en-US" sz="1100" dirty="0">
              <a:solidFill>
                <a:prstClr val="black"/>
              </a:solidFill>
              <a:latin typeface="Cambria"/>
              <a:cs typeface="Cambria"/>
            </a:endParaRPr>
          </a:p>
          <a:p>
            <a:pPr algn="just"/>
            <a:endParaRPr lang="en-US" sz="1100" b="1" dirty="0" smtClean="0">
              <a:solidFill>
                <a:prstClr val="black"/>
              </a:solidFill>
              <a:latin typeface="Cambria"/>
              <a:cs typeface="Cambria"/>
            </a:endParaRPr>
          </a:p>
          <a:p>
            <a:pPr algn="just"/>
            <a:r>
              <a:rPr lang="en-US" sz="1100" b="1" dirty="0" smtClean="0">
                <a:solidFill>
                  <a:prstClr val="black"/>
                </a:solidFill>
                <a:latin typeface="Cambria"/>
                <a:cs typeface="Cambria"/>
              </a:rPr>
              <a:t>Fees </a:t>
            </a:r>
            <a:r>
              <a:rPr lang="en-US" sz="1100" b="1" dirty="0">
                <a:solidFill>
                  <a:prstClr val="black"/>
                </a:solidFill>
                <a:latin typeface="Cambria"/>
                <a:cs typeface="Cambria"/>
              </a:rPr>
              <a:t>and Self-generated </a:t>
            </a:r>
            <a:r>
              <a:rPr lang="en-US" sz="1100" b="1" dirty="0" smtClean="0">
                <a:solidFill>
                  <a:prstClr val="black"/>
                </a:solidFill>
                <a:latin typeface="Cambria"/>
                <a:cs typeface="Cambria"/>
              </a:rPr>
              <a:t>Revenues</a:t>
            </a:r>
            <a:r>
              <a:rPr lang="en-US" sz="1100" dirty="0">
                <a:solidFill>
                  <a:prstClr val="black"/>
                </a:solidFill>
                <a:latin typeface="Cambria"/>
                <a:cs typeface="Cambria"/>
              </a:rPr>
              <a:t> </a:t>
            </a:r>
            <a:r>
              <a:rPr lang="en-US" sz="1100" dirty="0" smtClean="0">
                <a:solidFill>
                  <a:prstClr val="black"/>
                </a:solidFill>
                <a:latin typeface="Cambria"/>
                <a:cs typeface="Cambria"/>
              </a:rPr>
              <a:t>are derived </a:t>
            </a:r>
            <a:r>
              <a:rPr lang="en-US" sz="1100" dirty="0">
                <a:solidFill>
                  <a:prstClr val="black"/>
                </a:solidFill>
                <a:latin typeface="Cambria"/>
                <a:cs typeface="Cambria"/>
              </a:rPr>
              <a:t>from the sale of regulations, manifest forms, </a:t>
            </a:r>
            <a:r>
              <a:rPr lang="en-US" sz="1100" dirty="0" smtClean="0">
                <a:solidFill>
                  <a:prstClr val="black"/>
                </a:solidFill>
                <a:latin typeface="Cambria"/>
                <a:cs typeface="Cambria"/>
              </a:rPr>
              <a:t>and photocopies. </a:t>
            </a:r>
            <a:r>
              <a:rPr lang="en-US" sz="1100" dirty="0">
                <a:latin typeface="Cambria" panose="02040503050406030204" pitchFamily="18" charset="0"/>
                <a:ea typeface="Cambria" panose="02040503050406030204" pitchFamily="18" charset="0"/>
              </a:rPr>
              <a:t>T</a:t>
            </a:r>
            <a:r>
              <a:rPr lang="en-US" sz="1100" dirty="0" smtClean="0">
                <a:latin typeface="Cambria" panose="02040503050406030204" pitchFamily="18" charset="0"/>
                <a:ea typeface="Cambria" panose="02040503050406030204" pitchFamily="18" charset="0"/>
              </a:rPr>
              <a:t>he </a:t>
            </a:r>
            <a:r>
              <a:rPr lang="en-US" sz="1100" dirty="0">
                <a:latin typeface="Cambria" panose="02040503050406030204" pitchFamily="18" charset="0"/>
                <a:ea typeface="Cambria" panose="02040503050406030204" pitchFamily="18" charset="0"/>
              </a:rPr>
              <a:t>Statutorily Dedicated Environmental Trust Fund </a:t>
            </a:r>
            <a:r>
              <a:rPr lang="en-US" sz="1100" dirty="0" smtClean="0">
                <a:latin typeface="Cambria" panose="02040503050406030204" pitchFamily="18" charset="0"/>
                <a:ea typeface="Cambria" panose="02040503050406030204" pitchFamily="18" charset="0"/>
              </a:rPr>
              <a:t>was re-classified </a:t>
            </a:r>
            <a:r>
              <a:rPr lang="en-US" sz="1100" dirty="0">
                <a:latin typeface="Cambria" panose="02040503050406030204" pitchFamily="18" charset="0"/>
                <a:ea typeface="Cambria" panose="02040503050406030204" pitchFamily="18" charset="0"/>
              </a:rPr>
              <a:t>as Fees and Self-generated Revenues in </a:t>
            </a:r>
            <a:r>
              <a:rPr lang="en-US" sz="1100" dirty="0" smtClean="0">
                <a:latin typeface="Cambria" panose="02040503050406030204" pitchFamily="18" charset="0"/>
                <a:ea typeface="Cambria" panose="02040503050406030204" pitchFamily="18" charset="0"/>
              </a:rPr>
              <a:t>accordance with </a:t>
            </a:r>
            <a:r>
              <a:rPr lang="en-US" sz="1100" dirty="0">
                <a:latin typeface="Cambria" panose="02040503050406030204" pitchFamily="18" charset="0"/>
                <a:ea typeface="Cambria" panose="02040503050406030204" pitchFamily="18" charset="0"/>
              </a:rPr>
              <a:t>Act 404 of the 2019 </a:t>
            </a:r>
            <a:r>
              <a:rPr lang="en-US" sz="1100" dirty="0" smtClean="0">
                <a:latin typeface="Cambria" panose="02040503050406030204" pitchFamily="18" charset="0"/>
                <a:ea typeface="Cambria" panose="02040503050406030204" pitchFamily="18" charset="0"/>
              </a:rPr>
              <a:t>Regular Session.</a:t>
            </a:r>
            <a:r>
              <a:rPr lang="en-US" sz="1100" dirty="0" smtClean="0">
                <a:latin typeface="Cambria" panose="02040503050406030204" pitchFamily="18" charset="0"/>
                <a:ea typeface="Cambria" panose="02040503050406030204" pitchFamily="18" charset="0"/>
                <a:cs typeface="Cambria"/>
              </a:rPr>
              <a:t> </a:t>
            </a:r>
            <a:r>
              <a:rPr lang="en-US" sz="1100" dirty="0">
                <a:latin typeface="Cambria" panose="02040503050406030204" pitchFamily="18" charset="0"/>
                <a:ea typeface="Cambria" panose="02040503050406030204" pitchFamily="18" charset="0"/>
                <a:cs typeface="Cambria"/>
              </a:rPr>
              <a:t>The </a:t>
            </a:r>
            <a:r>
              <a:rPr lang="en-US" sz="1100" dirty="0">
                <a:latin typeface="Cambria" panose="02040503050406030204" pitchFamily="18" charset="0"/>
                <a:ea typeface="Cambria" panose="02040503050406030204" pitchFamily="18" charset="0"/>
              </a:rPr>
              <a:t>Lead Hazard Reduction Fund, the </a:t>
            </a:r>
            <a:r>
              <a:rPr lang="en-US" sz="1100" dirty="0">
                <a:latin typeface="Cambria" panose="02040503050406030204" pitchFamily="18" charset="0"/>
                <a:ea typeface="Cambria" panose="02040503050406030204" pitchFamily="18" charset="0"/>
                <a:cs typeface="Cambria"/>
              </a:rPr>
              <a:t>Motor Fuels Underground Tank Fund, and the Waste Tire Management Fund were re-classified as Fees and Self-generated Revenues in accordance with Act 114 of the 2021 Regular Legislative Session.  </a:t>
            </a:r>
            <a:endParaRPr lang="en-US" sz="1100" dirty="0">
              <a:latin typeface="Cambria" panose="02040503050406030204" pitchFamily="18" charset="0"/>
              <a:ea typeface="Cambria" panose="02040503050406030204" pitchFamily="18" charset="0"/>
            </a:endParaRPr>
          </a:p>
          <a:p>
            <a:pPr algn="just"/>
            <a:endParaRPr lang="en-US" sz="1100" dirty="0">
              <a:solidFill>
                <a:prstClr val="black"/>
              </a:solidFill>
              <a:latin typeface="Cambria"/>
              <a:cs typeface="Cambria"/>
            </a:endParaRPr>
          </a:p>
          <a:p>
            <a:pPr algn="just"/>
            <a:r>
              <a:rPr lang="en-US" sz="1100" b="1" dirty="0">
                <a:solidFill>
                  <a:prstClr val="black"/>
                </a:solidFill>
                <a:latin typeface="Cambria"/>
                <a:cs typeface="Cambria"/>
              </a:rPr>
              <a:t>Statutory Dedications</a:t>
            </a:r>
            <a:r>
              <a:rPr lang="en-US" sz="1100" dirty="0">
                <a:solidFill>
                  <a:prstClr val="black"/>
                </a:solidFill>
                <a:latin typeface="Cambria"/>
                <a:cs typeface="Cambria"/>
              </a:rPr>
              <a:t>, which make up </a:t>
            </a:r>
            <a:r>
              <a:rPr lang="en-US" sz="1100" dirty="0" smtClean="0">
                <a:solidFill>
                  <a:prstClr val="black"/>
                </a:solidFill>
                <a:latin typeface="Cambria"/>
                <a:cs typeface="Cambria"/>
              </a:rPr>
              <a:t>twenty-nine </a:t>
            </a:r>
            <a:r>
              <a:rPr lang="en-US" sz="1100" dirty="0">
                <a:solidFill>
                  <a:prstClr val="black"/>
                </a:solidFill>
                <a:latin typeface="Cambria"/>
                <a:cs typeface="Cambria"/>
              </a:rPr>
              <a:t>percent of DEQ’s total means of finance, are derived </a:t>
            </a:r>
            <a:r>
              <a:rPr lang="en-US" sz="1100" dirty="0" smtClean="0">
                <a:solidFill>
                  <a:prstClr val="black"/>
                </a:solidFill>
                <a:latin typeface="Cambria"/>
                <a:cs typeface="Cambria"/>
              </a:rPr>
              <a:t>from the Oil </a:t>
            </a:r>
            <a:r>
              <a:rPr lang="en-US" sz="1100" dirty="0">
                <a:solidFill>
                  <a:prstClr val="black"/>
                </a:solidFill>
                <a:latin typeface="Cambria"/>
                <a:cs typeface="Cambria"/>
              </a:rPr>
              <a:t>Spill Contingency </a:t>
            </a:r>
            <a:r>
              <a:rPr lang="en-US" sz="1100" dirty="0" smtClean="0">
                <a:solidFill>
                  <a:prstClr val="black"/>
                </a:solidFill>
                <a:latin typeface="Cambria"/>
                <a:cs typeface="Cambria"/>
              </a:rPr>
              <a:t>Fund, Hazardous </a:t>
            </a:r>
            <a:r>
              <a:rPr lang="en-US" sz="1100" dirty="0">
                <a:solidFill>
                  <a:prstClr val="black"/>
                </a:solidFill>
                <a:latin typeface="Cambria"/>
                <a:cs typeface="Cambria"/>
              </a:rPr>
              <a:t>Waste Site Cleanup Fund and the Clean Water State Revolving Fund. </a:t>
            </a:r>
          </a:p>
          <a:p>
            <a:pPr algn="just"/>
            <a:endParaRPr lang="en-US" sz="1100" dirty="0">
              <a:solidFill>
                <a:prstClr val="black"/>
              </a:solidFill>
              <a:latin typeface="Cambria"/>
              <a:cs typeface="Cambria"/>
            </a:endParaRPr>
          </a:p>
          <a:p>
            <a:pPr algn="just"/>
            <a:r>
              <a:rPr lang="en-US" sz="1100" b="1" dirty="0">
                <a:solidFill>
                  <a:prstClr val="black"/>
                </a:solidFill>
                <a:latin typeface="Cambria"/>
                <a:cs typeface="Cambria"/>
              </a:rPr>
              <a:t>Federal Funds </a:t>
            </a:r>
            <a:r>
              <a:rPr lang="en-US" sz="1100" dirty="0">
                <a:solidFill>
                  <a:prstClr val="black"/>
                </a:solidFill>
                <a:latin typeface="Cambria"/>
                <a:cs typeface="Cambria"/>
              </a:rPr>
              <a:t>are derived from grants issued by the Environmental Protection Agency, U.S. Department of Energy, and the U.S. Department of Defense.</a:t>
            </a:r>
          </a:p>
        </p:txBody>
      </p:sp>
      <p:sp>
        <p:nvSpPr>
          <p:cNvPr id="12" name="Rectangle 11"/>
          <p:cNvSpPr/>
          <p:nvPr/>
        </p:nvSpPr>
        <p:spPr>
          <a:xfrm>
            <a:off x="1066802" y="152402"/>
            <a:ext cx="7800741" cy="830997"/>
          </a:xfrm>
          <a:prstGeom prst="rect">
            <a:avLst/>
          </a:prstGeom>
        </p:spPr>
        <p:txBody>
          <a:bodyPr wrap="square">
            <a:spAutoFit/>
          </a:bodyPr>
          <a:lstStyle/>
          <a:p>
            <a:pPr algn="ctr"/>
            <a:r>
              <a:rPr lang="en-US" sz="2400" dirty="0">
                <a:solidFill>
                  <a:srgbClr val="FFFFCC"/>
                </a:solidFill>
                <a:latin typeface="Cambria"/>
                <a:cs typeface="Cambria"/>
              </a:rPr>
              <a:t>Environmental Quality</a:t>
            </a:r>
          </a:p>
          <a:p>
            <a:pPr algn="ctr"/>
            <a:r>
              <a:rPr lang="en-US" sz="2400" dirty="0" smtClean="0">
                <a:solidFill>
                  <a:srgbClr val="FFFFCC"/>
                </a:solidFill>
                <a:latin typeface="Cambria"/>
                <a:cs typeface="Cambria"/>
              </a:rPr>
              <a:t>FY23 Recommended </a:t>
            </a:r>
            <a:r>
              <a:rPr lang="en-US" sz="2400" dirty="0">
                <a:solidFill>
                  <a:srgbClr val="FFFFCC"/>
                </a:solidFill>
                <a:latin typeface="Cambria"/>
                <a:cs typeface="Cambria"/>
              </a:rPr>
              <a:t>Means of Finance</a:t>
            </a:r>
          </a:p>
        </p:txBody>
      </p:sp>
      <p:sp>
        <p:nvSpPr>
          <p:cNvPr id="10" name="Slide Number Placeholder 9"/>
          <p:cNvSpPr>
            <a:spLocks noGrp="1"/>
          </p:cNvSpPr>
          <p:nvPr>
            <p:ph type="sldNum" sz="quarter" idx="12"/>
          </p:nvPr>
        </p:nvSpPr>
        <p:spPr>
          <a:xfrm>
            <a:off x="6900294" y="6406382"/>
            <a:ext cx="2133600" cy="365125"/>
          </a:xfrm>
        </p:spPr>
        <p:txBody>
          <a:bodyPr/>
          <a:lstStyle/>
          <a:p>
            <a:fld id="{C45A5F91-F975-434A-9168-AE72993C2CF9}" type="slidenum">
              <a:rPr lang="en-US" smtClean="0">
                <a:solidFill>
                  <a:schemeClr val="tx2">
                    <a:lumMod val="60000"/>
                    <a:lumOff val="40000"/>
                  </a:schemeClr>
                </a:solidFill>
              </a:rPr>
              <a:pPr/>
              <a:t>8</a:t>
            </a:fld>
            <a:endParaRPr lang="en-US" dirty="0">
              <a:solidFill>
                <a:schemeClr val="tx2">
                  <a:lumMod val="60000"/>
                  <a:lumOff val="40000"/>
                </a:schemeClr>
              </a:solidFill>
            </a:endParaRPr>
          </a:p>
        </p:txBody>
      </p:sp>
    </p:spTree>
    <p:extLst>
      <p:ext uri="{BB962C8B-B14F-4D97-AF65-F5344CB8AC3E}">
        <p14:creationId xmlns:p14="http://schemas.microsoft.com/office/powerpoint/2010/main" val="365551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45525" y="119070"/>
            <a:ext cx="8870317" cy="6614903"/>
            <a:chOff x="145523" y="119068"/>
            <a:chExt cx="8870317" cy="6614903"/>
          </a:xfrm>
        </p:grpSpPr>
        <p:grpSp>
          <p:nvGrpSpPr>
            <p:cNvPr id="3" name="Group 7"/>
            <p:cNvGrpSpPr/>
            <p:nvPr/>
          </p:nvGrpSpPr>
          <p:grpSpPr>
            <a:xfrm>
              <a:off x="145523" y="119068"/>
              <a:ext cx="8870317" cy="6614903"/>
              <a:chOff x="145523" y="119068"/>
              <a:chExt cx="8870317" cy="6614903"/>
            </a:xfrm>
          </p:grpSpPr>
          <p:sp>
            <p:nvSpPr>
              <p:cNvPr id="12" name="Rectangle 11"/>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3" name="Rectangle 12"/>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9" name="Picture 8"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15" name="Rectangle 14"/>
          <p:cNvSpPr/>
          <p:nvPr/>
        </p:nvSpPr>
        <p:spPr>
          <a:xfrm>
            <a:off x="1473252" y="165688"/>
            <a:ext cx="6862566" cy="769441"/>
          </a:xfrm>
          <a:prstGeom prst="rect">
            <a:avLst/>
          </a:prstGeom>
        </p:spPr>
        <p:txBody>
          <a:bodyPr wrap="square">
            <a:spAutoFit/>
          </a:bodyPr>
          <a:lstStyle/>
          <a:p>
            <a:pPr algn="ctr"/>
            <a:r>
              <a:rPr lang="en-US" sz="2400" dirty="0">
                <a:solidFill>
                  <a:srgbClr val="FFFFCC"/>
                </a:solidFill>
                <a:latin typeface="Cambria"/>
                <a:cs typeface="Cambria"/>
              </a:rPr>
              <a:t>Environmental Quality Dedicated Funds</a:t>
            </a:r>
          </a:p>
          <a:p>
            <a:pPr algn="ctr"/>
            <a:r>
              <a:rPr lang="en-US" sz="2000" dirty="0" smtClean="0">
                <a:solidFill>
                  <a:srgbClr val="FFFFCC"/>
                </a:solidFill>
                <a:latin typeface="Cambria"/>
                <a:cs typeface="Cambria"/>
              </a:rPr>
              <a:t>FY21, FY22, </a:t>
            </a:r>
            <a:r>
              <a:rPr lang="en-US" sz="2000" dirty="0">
                <a:solidFill>
                  <a:srgbClr val="FFFFCC"/>
                </a:solidFill>
                <a:latin typeface="Cambria"/>
                <a:cs typeface="Cambria"/>
              </a:rPr>
              <a:t>and </a:t>
            </a:r>
            <a:r>
              <a:rPr lang="en-US" sz="2000" dirty="0" smtClean="0">
                <a:solidFill>
                  <a:srgbClr val="FFFFCC"/>
                </a:solidFill>
                <a:latin typeface="Cambria"/>
                <a:cs typeface="Cambria"/>
              </a:rPr>
              <a:t>FY23 Recommended</a:t>
            </a:r>
            <a:endParaRPr lang="en-US" sz="2000" dirty="0">
              <a:solidFill>
                <a:srgbClr val="FFFFCC"/>
              </a:solidFill>
              <a:latin typeface="Cambria"/>
              <a:cs typeface="Cambria"/>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32571389"/>
              </p:ext>
            </p:extLst>
          </p:nvPr>
        </p:nvGraphicFramePr>
        <p:xfrm>
          <a:off x="627063" y="1320800"/>
          <a:ext cx="7907337" cy="3238500"/>
        </p:xfrm>
        <a:graphic>
          <a:graphicData uri="http://schemas.openxmlformats.org/presentationml/2006/ole">
            <mc:AlternateContent xmlns:mc="http://schemas.openxmlformats.org/markup-compatibility/2006">
              <mc:Choice xmlns:v="urn:schemas-microsoft-com:vml" Requires="v">
                <p:oleObj spid="_x0000_s2208" name="Worksheet" r:id="rId5" imgW="10296456" imgH="5095888" progId="Excel.Sheet.12">
                  <p:embed/>
                </p:oleObj>
              </mc:Choice>
              <mc:Fallback>
                <p:oleObj name="Worksheet" r:id="rId5" imgW="10296456" imgH="5095888" progId="Excel.Sheet.12">
                  <p:embed/>
                  <p:pic>
                    <p:nvPicPr>
                      <p:cNvPr id="4" name="Object 3"/>
                      <p:cNvPicPr>
                        <a:picLocks noChangeAspect="1" noChangeArrowheads="1"/>
                      </p:cNvPicPr>
                      <p:nvPr/>
                    </p:nvPicPr>
                    <p:blipFill>
                      <a:blip r:embed="rId6"/>
                      <a:srcRect/>
                      <a:stretch>
                        <a:fillRect/>
                      </a:stretch>
                    </p:blipFill>
                    <p:spPr bwMode="auto">
                      <a:xfrm>
                        <a:off x="627063" y="1320800"/>
                        <a:ext cx="7907337" cy="3238500"/>
                      </a:xfrm>
                      <a:prstGeom prst="rect">
                        <a:avLst/>
                      </a:prstGeom>
                      <a:noFill/>
                    </p:spPr>
                  </p:pic>
                </p:oleObj>
              </mc:Fallback>
            </mc:AlternateContent>
          </a:graphicData>
        </a:graphic>
      </p:graphicFrame>
      <p:sp>
        <p:nvSpPr>
          <p:cNvPr id="8" name="Slide Number Placeholder 7"/>
          <p:cNvSpPr>
            <a:spLocks noGrp="1"/>
          </p:cNvSpPr>
          <p:nvPr>
            <p:ph type="sldNum" sz="quarter" idx="12"/>
          </p:nvPr>
        </p:nvSpPr>
        <p:spPr>
          <a:xfrm>
            <a:off x="6794269" y="6325405"/>
            <a:ext cx="2133600" cy="365125"/>
          </a:xfrm>
        </p:spPr>
        <p:txBody>
          <a:bodyPr/>
          <a:lstStyle/>
          <a:p>
            <a:fld id="{C45A5F91-F975-434A-9168-AE72993C2CF9}" type="slidenum">
              <a:rPr lang="en-US" smtClean="0">
                <a:solidFill>
                  <a:schemeClr val="tx2">
                    <a:lumMod val="60000"/>
                    <a:lumOff val="40000"/>
                  </a:schemeClr>
                </a:solidFill>
                <a:latin typeface="Cambria" panose="02040503050406030204" pitchFamily="18" charset="0"/>
                <a:ea typeface="Cambria" panose="02040503050406030204" pitchFamily="18" charset="0"/>
              </a:rPr>
              <a:pPr/>
              <a:t>9</a:t>
            </a:fld>
            <a:endParaRPr lang="en-US" dirty="0">
              <a:solidFill>
                <a:schemeClr val="tx2">
                  <a:lumMod val="60000"/>
                  <a:lumOff val="40000"/>
                </a:schemeClr>
              </a:solidFill>
              <a:latin typeface="Cambria" panose="02040503050406030204" pitchFamily="18" charset="0"/>
              <a:ea typeface="Cambria" panose="02040503050406030204" pitchFamily="18" charset="0"/>
            </a:endParaRPr>
          </a:p>
        </p:txBody>
      </p:sp>
      <p:sp>
        <p:nvSpPr>
          <p:cNvPr id="10" name="TextBox 9"/>
          <p:cNvSpPr txBox="1"/>
          <p:nvPr/>
        </p:nvSpPr>
        <p:spPr>
          <a:xfrm>
            <a:off x="627063" y="4559300"/>
            <a:ext cx="7907337" cy="738664"/>
          </a:xfrm>
          <a:prstGeom prst="rect">
            <a:avLst/>
          </a:prstGeom>
          <a:noFill/>
          <a:ln>
            <a:solidFill>
              <a:schemeClr val="tx2">
                <a:lumMod val="75000"/>
              </a:schemeClr>
            </a:solidFill>
          </a:ln>
        </p:spPr>
        <p:txBody>
          <a:bodyPr wrap="square" rtlCol="0">
            <a:spAutoFit/>
          </a:bodyPr>
          <a:lstStyle/>
          <a:p>
            <a:pPr algn="just"/>
            <a:r>
              <a:rPr lang="en-US" sz="1400" dirty="0" smtClean="0">
                <a:latin typeface="Cambria" panose="02040503050406030204" pitchFamily="18" charset="0"/>
                <a:ea typeface="Cambria" panose="02040503050406030204" pitchFamily="18" charset="0"/>
                <a:cs typeface="Cambria"/>
              </a:rPr>
              <a:t>The </a:t>
            </a:r>
            <a:r>
              <a:rPr lang="en-US" sz="1400" b="1" dirty="0" smtClean="0">
                <a:latin typeface="Cambria" panose="02040503050406030204" pitchFamily="18" charset="0"/>
                <a:ea typeface="Cambria" panose="02040503050406030204" pitchFamily="18" charset="0"/>
              </a:rPr>
              <a:t>Lead Hazard Reduction Fund, </a:t>
            </a:r>
            <a:r>
              <a:rPr lang="en-US" sz="1400" dirty="0" smtClean="0">
                <a:latin typeface="Cambria" panose="02040503050406030204" pitchFamily="18" charset="0"/>
                <a:ea typeface="Cambria" panose="02040503050406030204" pitchFamily="18" charset="0"/>
              </a:rPr>
              <a:t>the </a:t>
            </a:r>
            <a:r>
              <a:rPr lang="en-US" sz="1400" b="1" dirty="0" smtClean="0">
                <a:latin typeface="Cambria" panose="02040503050406030204" pitchFamily="18" charset="0"/>
                <a:ea typeface="Cambria" panose="02040503050406030204" pitchFamily="18" charset="0"/>
                <a:cs typeface="Cambria"/>
              </a:rPr>
              <a:t>Motor Fuels Underground Tank Fund, </a:t>
            </a:r>
            <a:r>
              <a:rPr lang="en-US" sz="1400" dirty="0" smtClean="0">
                <a:latin typeface="Cambria" panose="02040503050406030204" pitchFamily="18" charset="0"/>
                <a:ea typeface="Cambria" panose="02040503050406030204" pitchFamily="18" charset="0"/>
                <a:cs typeface="Cambria"/>
              </a:rPr>
              <a:t>and the </a:t>
            </a:r>
            <a:r>
              <a:rPr lang="en-US" sz="1400" b="1" dirty="0" smtClean="0">
                <a:latin typeface="Cambria" panose="02040503050406030204" pitchFamily="18" charset="0"/>
                <a:ea typeface="Cambria" panose="02040503050406030204" pitchFamily="18" charset="0"/>
                <a:cs typeface="Cambria"/>
              </a:rPr>
              <a:t>Waste Tire Management Fund </a:t>
            </a:r>
            <a:r>
              <a:rPr lang="en-US" sz="1400" dirty="0" smtClean="0">
                <a:latin typeface="Cambria" panose="02040503050406030204" pitchFamily="18" charset="0"/>
                <a:ea typeface="Cambria" panose="02040503050406030204" pitchFamily="18" charset="0"/>
                <a:cs typeface="Cambria"/>
              </a:rPr>
              <a:t>were re-classified as Fees and Self-generated Revenues in accordance with Act 114 of the 2021 Regular Legislative Session.  </a:t>
            </a:r>
            <a:endParaRPr lang="en-US" dirty="0" smtClean="0"/>
          </a:p>
        </p:txBody>
      </p:sp>
    </p:spTree>
    <p:extLst>
      <p:ext uri="{BB962C8B-B14F-4D97-AF65-F5344CB8AC3E}">
        <p14:creationId xmlns:p14="http://schemas.microsoft.com/office/powerpoint/2010/main" val="227547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116017</TotalTime>
  <Words>2007</Words>
  <Application>Microsoft Office PowerPoint</Application>
  <PresentationFormat>On-screen Show (4:3)</PresentationFormat>
  <Paragraphs>309</Paragraphs>
  <Slides>18</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6" baseType="lpstr">
      <vt:lpstr>Arial</vt:lpstr>
      <vt:lpstr>Bernard MT Condensed</vt:lpstr>
      <vt:lpstr>Calibri</vt:lpstr>
      <vt:lpstr>Calibri Light</vt:lpstr>
      <vt:lpstr>Cambria</vt:lpstr>
      <vt:lpstr>1_Office Theme</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Mark</dc:creator>
  <cp:lastModifiedBy>Barnes, Mark</cp:lastModifiedBy>
  <cp:revision>197</cp:revision>
  <cp:lastPrinted>2022-03-01T04:06:26Z</cp:lastPrinted>
  <dcterms:created xsi:type="dcterms:W3CDTF">2019-02-17T18:13:30Z</dcterms:created>
  <dcterms:modified xsi:type="dcterms:W3CDTF">2022-03-23T14:31:16Z</dcterms:modified>
</cp:coreProperties>
</file>